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4" r:id="rId4"/>
    <p:sldId id="275" r:id="rId5"/>
    <p:sldId id="276" r:id="rId6"/>
    <p:sldId id="267" r:id="rId7"/>
    <p:sldId id="258" r:id="rId8"/>
    <p:sldId id="259" r:id="rId9"/>
    <p:sldId id="260" r:id="rId10"/>
    <p:sldId id="261" r:id="rId11"/>
    <p:sldId id="262" r:id="rId12"/>
    <p:sldId id="277" r:id="rId13"/>
    <p:sldId id="263" r:id="rId14"/>
    <p:sldId id="264" r:id="rId15"/>
    <p:sldId id="278" r:id="rId16"/>
    <p:sldId id="265" r:id="rId17"/>
    <p:sldId id="266" r:id="rId18"/>
    <p:sldId id="279" r:id="rId19"/>
    <p:sldId id="268" r:id="rId20"/>
    <p:sldId id="269" r:id="rId21"/>
    <p:sldId id="270" r:id="rId22"/>
    <p:sldId id="271" r:id="rId23"/>
    <p:sldId id="273" r:id="rId24"/>
    <p:sldId id="272"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916B3A-79B9-4597-A9FA-6DD8F1A58A99}" v="53" dt="2024-01-18T16:34:37.6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heep kumar" userId="4d896f3d922f9627" providerId="LiveId" clId="{10916B3A-79B9-4597-A9FA-6DD8F1A58A99}"/>
    <pc:docChg chg="custSel modSld">
      <pc:chgData name="pratheep kumar" userId="4d896f3d922f9627" providerId="LiveId" clId="{10916B3A-79B9-4597-A9FA-6DD8F1A58A99}" dt="2024-01-18T16:34:44.904" v="94" actId="1076"/>
      <pc:docMkLst>
        <pc:docMk/>
      </pc:docMkLst>
      <pc:sldChg chg="addSp delSp modSp mod">
        <pc:chgData name="pratheep kumar" userId="4d896f3d922f9627" providerId="LiveId" clId="{10916B3A-79B9-4597-A9FA-6DD8F1A58A99}" dt="2024-01-18T16:30:28.331" v="28" actId="1037"/>
        <pc:sldMkLst>
          <pc:docMk/>
          <pc:sldMk cId="1076382480" sldId="258"/>
        </pc:sldMkLst>
        <pc:spChg chg="add del mod">
          <ac:chgData name="pratheep kumar" userId="4d896f3d922f9627" providerId="LiveId" clId="{10916B3A-79B9-4597-A9FA-6DD8F1A58A99}" dt="2024-01-18T16:25:02.179" v="1" actId="931"/>
          <ac:spMkLst>
            <pc:docMk/>
            <pc:sldMk cId="1076382480" sldId="258"/>
            <ac:spMk id="4" creationId="{9E99F534-C942-CC10-FB73-8C2AAC8C2498}"/>
          </ac:spMkLst>
        </pc:spChg>
        <pc:picChg chg="del">
          <ac:chgData name="pratheep kumar" userId="4d896f3d922f9627" providerId="LiveId" clId="{10916B3A-79B9-4597-A9FA-6DD8F1A58A99}" dt="2024-01-18T16:24:30.814" v="0" actId="21"/>
          <ac:picMkLst>
            <pc:docMk/>
            <pc:sldMk cId="1076382480" sldId="258"/>
            <ac:picMk id="5" creationId="{AB2E44F9-98F0-4005-1A99-DEA0AD10FAEA}"/>
          </ac:picMkLst>
        </pc:picChg>
        <pc:picChg chg="add mod modCrop">
          <ac:chgData name="pratheep kumar" userId="4d896f3d922f9627" providerId="LiveId" clId="{10916B3A-79B9-4597-A9FA-6DD8F1A58A99}" dt="2024-01-18T16:30:28.331" v="28" actId="1037"/>
          <ac:picMkLst>
            <pc:docMk/>
            <pc:sldMk cId="1076382480" sldId="258"/>
            <ac:picMk id="7" creationId="{F9E52EDF-C304-F506-4D9E-3BAB3A652C97}"/>
          </ac:picMkLst>
        </pc:picChg>
      </pc:sldChg>
      <pc:sldChg chg="addSp delSp modSp mod">
        <pc:chgData name="pratheep kumar" userId="4d896f3d922f9627" providerId="LiveId" clId="{10916B3A-79B9-4597-A9FA-6DD8F1A58A99}" dt="2024-01-18T16:32:21.537" v="88" actId="732"/>
        <pc:sldMkLst>
          <pc:docMk/>
          <pc:sldMk cId="1395171270" sldId="259"/>
        </pc:sldMkLst>
        <pc:spChg chg="add del mod">
          <ac:chgData name="pratheep kumar" userId="4d896f3d922f9627" providerId="LiveId" clId="{10916B3A-79B9-4597-A9FA-6DD8F1A58A99}" dt="2024-01-18T16:31:00.012" v="30" actId="931"/>
          <ac:spMkLst>
            <pc:docMk/>
            <pc:sldMk cId="1395171270" sldId="259"/>
            <ac:spMk id="4" creationId="{0EA0C184-978B-CCB5-E596-834B277056B4}"/>
          </ac:spMkLst>
        </pc:spChg>
        <pc:picChg chg="del">
          <ac:chgData name="pratheep kumar" userId="4d896f3d922f9627" providerId="LiveId" clId="{10916B3A-79B9-4597-A9FA-6DD8F1A58A99}" dt="2024-01-18T16:30:43.686" v="29" actId="21"/>
          <ac:picMkLst>
            <pc:docMk/>
            <pc:sldMk cId="1395171270" sldId="259"/>
            <ac:picMk id="5" creationId="{AB2E44F9-98F0-4005-1A99-DEA0AD10FAEA}"/>
          </ac:picMkLst>
        </pc:picChg>
        <pc:picChg chg="add mod modCrop">
          <ac:chgData name="pratheep kumar" userId="4d896f3d922f9627" providerId="LiveId" clId="{10916B3A-79B9-4597-A9FA-6DD8F1A58A99}" dt="2024-01-18T16:32:21.537" v="88" actId="732"/>
          <ac:picMkLst>
            <pc:docMk/>
            <pc:sldMk cId="1395171270" sldId="259"/>
            <ac:picMk id="8" creationId="{B19A360F-A2AC-92FF-4CD1-7886BE1B53BE}"/>
          </ac:picMkLst>
        </pc:picChg>
      </pc:sldChg>
      <pc:sldChg chg="addSp delSp modSp mod delDesignElem chgLayout">
        <pc:chgData name="pratheep kumar" userId="4d896f3d922f9627" providerId="LiveId" clId="{10916B3A-79B9-4597-A9FA-6DD8F1A58A99}" dt="2024-01-18T16:34:44.904" v="94" actId="1076"/>
        <pc:sldMkLst>
          <pc:docMk/>
          <pc:sldMk cId="1789531463" sldId="262"/>
        </pc:sldMkLst>
        <pc:spChg chg="mod ord">
          <ac:chgData name="pratheep kumar" userId="4d896f3d922f9627" providerId="LiveId" clId="{10916B3A-79B9-4597-A9FA-6DD8F1A58A99}" dt="2024-01-18T16:34:44.904" v="94" actId="1076"/>
          <ac:spMkLst>
            <pc:docMk/>
            <pc:sldMk cId="1789531463" sldId="262"/>
            <ac:spMk id="2" creationId="{5F4683E2-B3CB-0F6F-212F-D98415A8650D}"/>
          </ac:spMkLst>
        </pc:spChg>
        <pc:spChg chg="add del mod">
          <ac:chgData name="pratheep kumar" userId="4d896f3d922f9627" providerId="LiveId" clId="{10916B3A-79B9-4597-A9FA-6DD8F1A58A99}" dt="2024-01-18T16:33:22.107" v="89" actId="6264"/>
          <ac:spMkLst>
            <pc:docMk/>
            <pc:sldMk cId="1789531463" sldId="262"/>
            <ac:spMk id="3" creationId="{C21BDDD1-C74F-ADA0-66E2-3DF707B040F5}"/>
          </ac:spMkLst>
        </pc:spChg>
        <pc:spChg chg="add del mod">
          <ac:chgData name="pratheep kumar" userId="4d896f3d922f9627" providerId="LiveId" clId="{10916B3A-79B9-4597-A9FA-6DD8F1A58A99}" dt="2024-01-18T16:33:22.107" v="89" actId="6264"/>
          <ac:spMkLst>
            <pc:docMk/>
            <pc:sldMk cId="1789531463" sldId="262"/>
            <ac:spMk id="4" creationId="{EE4248E0-A7E1-F99A-FF3C-CB4FEA8F9DCE}"/>
          </ac:spMkLst>
        </pc:spChg>
        <pc:spChg chg="del">
          <ac:chgData name="pratheep kumar" userId="4d896f3d922f9627" providerId="LiveId" clId="{10916B3A-79B9-4597-A9FA-6DD8F1A58A99}" dt="2024-01-18T16:33:22.107" v="89" actId="6264"/>
          <ac:spMkLst>
            <pc:docMk/>
            <pc:sldMk cId="1789531463" sldId="262"/>
            <ac:spMk id="29" creationId="{6753252F-4873-4F63-801D-CC719279A7D5}"/>
          </ac:spMkLst>
        </pc:spChg>
        <pc:spChg chg="del">
          <ac:chgData name="pratheep kumar" userId="4d896f3d922f9627" providerId="LiveId" clId="{10916B3A-79B9-4597-A9FA-6DD8F1A58A99}" dt="2024-01-18T16:33:22.107" v="89" actId="6264"/>
          <ac:spMkLst>
            <pc:docMk/>
            <pc:sldMk cId="1789531463" sldId="262"/>
            <ac:spMk id="31" creationId="{047C8CCB-F95D-4249-92DD-651249D3535A}"/>
          </ac:spMkLst>
        </pc:spChg>
        <pc:picChg chg="mod ord">
          <ac:chgData name="pratheep kumar" userId="4d896f3d922f9627" providerId="LiveId" clId="{10916B3A-79B9-4597-A9FA-6DD8F1A58A99}" dt="2024-01-18T16:33:22.107" v="89" actId="6264"/>
          <ac:picMkLst>
            <pc:docMk/>
            <pc:sldMk cId="1789531463" sldId="262"/>
            <ac:picMk id="8" creationId="{8FA355C2-4970-F199-70A5-80F0133EF906}"/>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5BE1F4-6F0D-4EBE-B2BE-E65A74F28CE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7DE9E3B-D0E7-4D09-8C97-CD070D44F39F}">
      <dgm:prSet/>
      <dgm:spPr/>
      <dgm:t>
        <a:bodyPr/>
        <a:lstStyle/>
        <a:p>
          <a:pPr>
            <a:lnSpc>
              <a:spcPct val="100000"/>
            </a:lnSpc>
          </a:pPr>
          <a:r>
            <a:rPr lang="en-US" b="1" i="0" dirty="0"/>
            <a:t>We assumed a constant remaining repayment term due to limited input data. This led to the assumption of Constant interest income, over a certain period as the principal outstanding was considered static. </a:t>
          </a:r>
          <a:endParaRPr lang="en-US" dirty="0"/>
        </a:p>
      </dgm:t>
    </dgm:pt>
    <dgm:pt modelId="{1C5D2246-3115-4F69-B605-3B8265218F1C}" type="parTrans" cxnId="{6D4FAAA9-A4C9-4CEA-880B-F54CAA95D59D}">
      <dgm:prSet/>
      <dgm:spPr/>
      <dgm:t>
        <a:bodyPr/>
        <a:lstStyle/>
        <a:p>
          <a:endParaRPr lang="en-US"/>
        </a:p>
      </dgm:t>
    </dgm:pt>
    <dgm:pt modelId="{C2DE9BF7-9136-4273-BD0F-2F3EECDFB6E2}" type="sibTrans" cxnId="{6D4FAAA9-A4C9-4CEA-880B-F54CAA95D59D}">
      <dgm:prSet/>
      <dgm:spPr/>
      <dgm:t>
        <a:bodyPr/>
        <a:lstStyle/>
        <a:p>
          <a:endParaRPr lang="en-US"/>
        </a:p>
      </dgm:t>
    </dgm:pt>
    <dgm:pt modelId="{A98ACB7C-A694-4934-BA7D-9286CD5FA16E}">
      <dgm:prSet/>
      <dgm:spPr/>
      <dgm:t>
        <a:bodyPr/>
        <a:lstStyle/>
        <a:p>
          <a:pPr>
            <a:lnSpc>
              <a:spcPct val="100000"/>
            </a:lnSpc>
          </a:pPr>
          <a:r>
            <a:rPr lang="en-US" b="1"/>
            <a:t>Adopted a 5-year  book life for the calculation of monthly expected losses.</a:t>
          </a:r>
          <a:endParaRPr lang="en-US"/>
        </a:p>
      </dgm:t>
    </dgm:pt>
    <dgm:pt modelId="{218EE594-95FE-48C6-8DEB-BDB11E0E862E}" type="parTrans" cxnId="{23064A2C-2774-443D-BDF2-BB6769A4B445}">
      <dgm:prSet/>
      <dgm:spPr/>
      <dgm:t>
        <a:bodyPr/>
        <a:lstStyle/>
        <a:p>
          <a:endParaRPr lang="en-US"/>
        </a:p>
      </dgm:t>
    </dgm:pt>
    <dgm:pt modelId="{811B7F9B-6ABC-4DC2-B03D-3CB99B54B04A}" type="sibTrans" cxnId="{23064A2C-2774-443D-BDF2-BB6769A4B445}">
      <dgm:prSet/>
      <dgm:spPr/>
      <dgm:t>
        <a:bodyPr/>
        <a:lstStyle/>
        <a:p>
          <a:endParaRPr lang="en-US"/>
        </a:p>
      </dgm:t>
    </dgm:pt>
    <dgm:pt modelId="{108DCA1D-2A76-4B90-81C3-2AAF6553715E}">
      <dgm:prSet/>
      <dgm:spPr/>
      <dgm:t>
        <a:bodyPr/>
        <a:lstStyle/>
        <a:p>
          <a:pPr>
            <a:lnSpc>
              <a:spcPct val="100000"/>
            </a:lnSpc>
          </a:pPr>
          <a:r>
            <a:rPr lang="en-US" b="1" dirty="0"/>
            <a:t>In our business analysis, We have taken the approach of assuming a linear distribution for expected losses over time. This choice aims to provide a systematic and evenly spread projection of anticipated losses throughout the lifespan of our loan portfolio.</a:t>
          </a:r>
          <a:endParaRPr lang="en-US" dirty="0"/>
        </a:p>
      </dgm:t>
    </dgm:pt>
    <dgm:pt modelId="{C1424A86-BD93-421C-A994-1A2FA1F2527B}" type="parTrans" cxnId="{8D0AD993-4649-4ADE-9798-012412498775}">
      <dgm:prSet/>
      <dgm:spPr/>
      <dgm:t>
        <a:bodyPr/>
        <a:lstStyle/>
        <a:p>
          <a:endParaRPr lang="en-US"/>
        </a:p>
      </dgm:t>
    </dgm:pt>
    <dgm:pt modelId="{190C09B6-A343-4450-8543-40FE74631F19}" type="sibTrans" cxnId="{8D0AD993-4649-4ADE-9798-012412498775}">
      <dgm:prSet/>
      <dgm:spPr/>
      <dgm:t>
        <a:bodyPr/>
        <a:lstStyle/>
        <a:p>
          <a:endParaRPr lang="en-US"/>
        </a:p>
      </dgm:t>
    </dgm:pt>
    <dgm:pt modelId="{A1664B67-F7B8-48F0-8964-EC53F609BFBA}">
      <dgm:prSet/>
      <dgm:spPr/>
      <dgm:t>
        <a:bodyPr/>
        <a:lstStyle/>
        <a:p>
          <a:pPr>
            <a:lnSpc>
              <a:spcPct val="100000"/>
            </a:lnSpc>
          </a:pPr>
          <a:r>
            <a:rPr lang="en-US" b="1" dirty="0"/>
            <a:t>We assume that the value of the business is equivalent to the value of the loan book. Additionally, we operate under the assumption that the entire acquisition can be financed using 100% debt at an annual cost of 8%.</a:t>
          </a:r>
          <a:endParaRPr lang="en-US" dirty="0"/>
        </a:p>
      </dgm:t>
    </dgm:pt>
    <dgm:pt modelId="{F7668C76-2F84-430C-8CE5-F99225D27857}" type="parTrans" cxnId="{C42896FE-41FD-48E9-B4BC-CF3872F5709E}">
      <dgm:prSet/>
      <dgm:spPr/>
      <dgm:t>
        <a:bodyPr/>
        <a:lstStyle/>
        <a:p>
          <a:endParaRPr lang="en-US"/>
        </a:p>
      </dgm:t>
    </dgm:pt>
    <dgm:pt modelId="{3F7CD00B-1BEA-4507-BFC4-F98F39BCA5F4}" type="sibTrans" cxnId="{C42896FE-41FD-48E9-B4BC-CF3872F5709E}">
      <dgm:prSet/>
      <dgm:spPr/>
      <dgm:t>
        <a:bodyPr/>
        <a:lstStyle/>
        <a:p>
          <a:endParaRPr lang="en-US"/>
        </a:p>
      </dgm:t>
    </dgm:pt>
    <dgm:pt modelId="{72452369-4962-46A8-9B5D-7146F09638E7}">
      <dgm:prSet/>
      <dgm:spPr/>
      <dgm:t>
        <a:bodyPr/>
        <a:lstStyle/>
        <a:p>
          <a:pPr>
            <a:lnSpc>
              <a:spcPct val="100000"/>
            </a:lnSpc>
          </a:pPr>
          <a:r>
            <a:rPr lang="en-US" b="1"/>
            <a:t>The company's operating expenses, which are the costs associated with running its operations, are estimated to be 2% of the outstanding loan receivables.</a:t>
          </a:r>
          <a:endParaRPr lang="en-US"/>
        </a:p>
      </dgm:t>
    </dgm:pt>
    <dgm:pt modelId="{FB24B99F-E730-4A83-B552-D0BF4E1B8D51}" type="parTrans" cxnId="{DB0E74D0-D965-489B-8807-FB4111552634}">
      <dgm:prSet/>
      <dgm:spPr/>
      <dgm:t>
        <a:bodyPr/>
        <a:lstStyle/>
        <a:p>
          <a:endParaRPr lang="en-US"/>
        </a:p>
      </dgm:t>
    </dgm:pt>
    <dgm:pt modelId="{6DEBC568-3905-4956-A97F-FADB0F35CFD5}" type="sibTrans" cxnId="{DB0E74D0-D965-489B-8807-FB4111552634}">
      <dgm:prSet/>
      <dgm:spPr/>
      <dgm:t>
        <a:bodyPr/>
        <a:lstStyle/>
        <a:p>
          <a:endParaRPr lang="en-US"/>
        </a:p>
      </dgm:t>
    </dgm:pt>
    <dgm:pt modelId="{8AB880AD-6CA9-48DA-9B2D-7B7B216AF4FD}" type="pres">
      <dgm:prSet presAssocID="{905BE1F4-6F0D-4EBE-B2BE-E65A74F28CE5}" presName="root" presStyleCnt="0">
        <dgm:presLayoutVars>
          <dgm:dir/>
          <dgm:resizeHandles val="exact"/>
        </dgm:presLayoutVars>
      </dgm:prSet>
      <dgm:spPr/>
    </dgm:pt>
    <dgm:pt modelId="{036DCE04-C63D-4CA2-9320-74BA51EFC240}" type="pres">
      <dgm:prSet presAssocID="{E7DE9E3B-D0E7-4D09-8C97-CD070D44F39F}" presName="compNode" presStyleCnt="0"/>
      <dgm:spPr/>
    </dgm:pt>
    <dgm:pt modelId="{82460A5E-C63C-49F5-B486-EDB3EDF5DCD2}" type="pres">
      <dgm:prSet presAssocID="{E7DE9E3B-D0E7-4D09-8C97-CD070D44F39F}" presName="bgRect" presStyleLbl="bgShp" presStyleIdx="0" presStyleCnt="5"/>
      <dgm:spPr/>
    </dgm:pt>
    <dgm:pt modelId="{1E045F15-ECBF-49A5-BCCE-5C3758089182}" type="pres">
      <dgm:prSet presAssocID="{E7DE9E3B-D0E7-4D09-8C97-CD070D44F39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llar"/>
        </a:ext>
      </dgm:extLst>
    </dgm:pt>
    <dgm:pt modelId="{36B55F20-D8E9-47BB-B8E3-EC94F681F56A}" type="pres">
      <dgm:prSet presAssocID="{E7DE9E3B-D0E7-4D09-8C97-CD070D44F39F}" presName="spaceRect" presStyleCnt="0"/>
      <dgm:spPr/>
    </dgm:pt>
    <dgm:pt modelId="{43376D4E-AB53-425F-BB51-612C66C98E55}" type="pres">
      <dgm:prSet presAssocID="{E7DE9E3B-D0E7-4D09-8C97-CD070D44F39F}" presName="parTx" presStyleLbl="revTx" presStyleIdx="0" presStyleCnt="5">
        <dgm:presLayoutVars>
          <dgm:chMax val="0"/>
          <dgm:chPref val="0"/>
        </dgm:presLayoutVars>
      </dgm:prSet>
      <dgm:spPr/>
    </dgm:pt>
    <dgm:pt modelId="{1B7AA11E-D5BF-439C-BB20-C950C19252B3}" type="pres">
      <dgm:prSet presAssocID="{C2DE9BF7-9136-4273-BD0F-2F3EECDFB6E2}" presName="sibTrans" presStyleCnt="0"/>
      <dgm:spPr/>
    </dgm:pt>
    <dgm:pt modelId="{F9CAC869-0275-4E20-B55A-751B9F4029A8}" type="pres">
      <dgm:prSet presAssocID="{A98ACB7C-A694-4934-BA7D-9286CD5FA16E}" presName="compNode" presStyleCnt="0"/>
      <dgm:spPr/>
    </dgm:pt>
    <dgm:pt modelId="{8D4C24E8-814C-4BD5-8250-BA8C2F2DD04B}" type="pres">
      <dgm:prSet presAssocID="{A98ACB7C-A694-4934-BA7D-9286CD5FA16E}" presName="bgRect" presStyleLbl="bgShp" presStyleIdx="1" presStyleCnt="5"/>
      <dgm:spPr/>
    </dgm:pt>
    <dgm:pt modelId="{8E6FDE65-E685-412B-95D3-CF53034D0775}" type="pres">
      <dgm:prSet presAssocID="{A98ACB7C-A694-4934-BA7D-9286CD5FA16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lculator"/>
        </a:ext>
      </dgm:extLst>
    </dgm:pt>
    <dgm:pt modelId="{23D3DCB8-6066-4F6E-AC2B-9BE4AEDCA56D}" type="pres">
      <dgm:prSet presAssocID="{A98ACB7C-A694-4934-BA7D-9286CD5FA16E}" presName="spaceRect" presStyleCnt="0"/>
      <dgm:spPr/>
    </dgm:pt>
    <dgm:pt modelId="{B3A43FA8-30F2-4CD8-ADD4-A333E594C6B1}" type="pres">
      <dgm:prSet presAssocID="{A98ACB7C-A694-4934-BA7D-9286CD5FA16E}" presName="parTx" presStyleLbl="revTx" presStyleIdx="1" presStyleCnt="5">
        <dgm:presLayoutVars>
          <dgm:chMax val="0"/>
          <dgm:chPref val="0"/>
        </dgm:presLayoutVars>
      </dgm:prSet>
      <dgm:spPr/>
    </dgm:pt>
    <dgm:pt modelId="{92FB06C0-9D9A-43E0-8EF6-0170D505D96A}" type="pres">
      <dgm:prSet presAssocID="{811B7F9B-6ABC-4DC2-B03D-3CB99B54B04A}" presName="sibTrans" presStyleCnt="0"/>
      <dgm:spPr/>
    </dgm:pt>
    <dgm:pt modelId="{1B7E1051-D411-4744-85AA-EA0C3F087205}" type="pres">
      <dgm:prSet presAssocID="{108DCA1D-2A76-4B90-81C3-2AAF6553715E}" presName="compNode" presStyleCnt="0"/>
      <dgm:spPr/>
    </dgm:pt>
    <dgm:pt modelId="{F7F457BD-BBFB-4167-860A-5D5520BA27BE}" type="pres">
      <dgm:prSet presAssocID="{108DCA1D-2A76-4B90-81C3-2AAF6553715E}" presName="bgRect" presStyleLbl="bgShp" presStyleIdx="2" presStyleCnt="5"/>
      <dgm:spPr/>
    </dgm:pt>
    <dgm:pt modelId="{E20FDEB1-73E8-4378-B91A-50D3EF19C7B7}" type="pres">
      <dgm:prSet presAssocID="{108DCA1D-2A76-4B90-81C3-2AAF6553715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5FB42024-4A1F-4F19-818B-C5F4B958EDB5}" type="pres">
      <dgm:prSet presAssocID="{108DCA1D-2A76-4B90-81C3-2AAF6553715E}" presName="spaceRect" presStyleCnt="0"/>
      <dgm:spPr/>
    </dgm:pt>
    <dgm:pt modelId="{256CA731-6DC7-42F6-9E7C-C4931EE3B7FC}" type="pres">
      <dgm:prSet presAssocID="{108DCA1D-2A76-4B90-81C3-2AAF6553715E}" presName="parTx" presStyleLbl="revTx" presStyleIdx="2" presStyleCnt="5">
        <dgm:presLayoutVars>
          <dgm:chMax val="0"/>
          <dgm:chPref val="0"/>
        </dgm:presLayoutVars>
      </dgm:prSet>
      <dgm:spPr/>
    </dgm:pt>
    <dgm:pt modelId="{20287D59-273B-4256-9403-2839191CB8F4}" type="pres">
      <dgm:prSet presAssocID="{190C09B6-A343-4450-8543-40FE74631F19}" presName="sibTrans" presStyleCnt="0"/>
      <dgm:spPr/>
    </dgm:pt>
    <dgm:pt modelId="{129D7A33-2FD1-447C-B738-FB5500DC4E25}" type="pres">
      <dgm:prSet presAssocID="{A1664B67-F7B8-48F0-8964-EC53F609BFBA}" presName="compNode" presStyleCnt="0"/>
      <dgm:spPr/>
    </dgm:pt>
    <dgm:pt modelId="{5E896A78-28E7-4D38-8C72-700B01B9869E}" type="pres">
      <dgm:prSet presAssocID="{A1664B67-F7B8-48F0-8964-EC53F609BFBA}" presName="bgRect" presStyleLbl="bgShp" presStyleIdx="3" presStyleCnt="5"/>
      <dgm:spPr/>
    </dgm:pt>
    <dgm:pt modelId="{E5861A66-89E4-45FC-889F-43EA5CB81907}" type="pres">
      <dgm:prSet presAssocID="{A1664B67-F7B8-48F0-8964-EC53F609BFB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Yuan"/>
        </a:ext>
      </dgm:extLst>
    </dgm:pt>
    <dgm:pt modelId="{044C5E2F-B654-4D68-AAAD-7BD707732094}" type="pres">
      <dgm:prSet presAssocID="{A1664B67-F7B8-48F0-8964-EC53F609BFBA}" presName="spaceRect" presStyleCnt="0"/>
      <dgm:spPr/>
    </dgm:pt>
    <dgm:pt modelId="{53DF478D-21B2-44D0-A268-376EB78D4741}" type="pres">
      <dgm:prSet presAssocID="{A1664B67-F7B8-48F0-8964-EC53F609BFBA}" presName="parTx" presStyleLbl="revTx" presStyleIdx="3" presStyleCnt="5">
        <dgm:presLayoutVars>
          <dgm:chMax val="0"/>
          <dgm:chPref val="0"/>
        </dgm:presLayoutVars>
      </dgm:prSet>
      <dgm:spPr/>
    </dgm:pt>
    <dgm:pt modelId="{99356B11-28AB-4BF3-A835-E582E0B5283A}" type="pres">
      <dgm:prSet presAssocID="{3F7CD00B-1BEA-4507-BFC4-F98F39BCA5F4}" presName="sibTrans" presStyleCnt="0"/>
      <dgm:spPr/>
    </dgm:pt>
    <dgm:pt modelId="{446A28AF-95B2-4BB1-9A41-3CDB61CDBCD8}" type="pres">
      <dgm:prSet presAssocID="{72452369-4962-46A8-9B5D-7146F09638E7}" presName="compNode" presStyleCnt="0"/>
      <dgm:spPr/>
    </dgm:pt>
    <dgm:pt modelId="{D6DCA028-C219-4AB8-983C-7078D6EC0FE2}" type="pres">
      <dgm:prSet presAssocID="{72452369-4962-46A8-9B5D-7146F09638E7}" presName="bgRect" presStyleLbl="bgShp" presStyleIdx="4" presStyleCnt="5"/>
      <dgm:spPr/>
    </dgm:pt>
    <dgm:pt modelId="{BF63A840-C998-4086-925A-F1191E594848}" type="pres">
      <dgm:prSet presAssocID="{72452369-4962-46A8-9B5D-7146F09638E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oney"/>
        </a:ext>
      </dgm:extLst>
    </dgm:pt>
    <dgm:pt modelId="{437E13E1-C311-4981-871A-7F970961A25D}" type="pres">
      <dgm:prSet presAssocID="{72452369-4962-46A8-9B5D-7146F09638E7}" presName="spaceRect" presStyleCnt="0"/>
      <dgm:spPr/>
    </dgm:pt>
    <dgm:pt modelId="{F150B24C-0EBC-44A1-A47F-3431C2452BE3}" type="pres">
      <dgm:prSet presAssocID="{72452369-4962-46A8-9B5D-7146F09638E7}" presName="parTx" presStyleLbl="revTx" presStyleIdx="4" presStyleCnt="5">
        <dgm:presLayoutVars>
          <dgm:chMax val="0"/>
          <dgm:chPref val="0"/>
        </dgm:presLayoutVars>
      </dgm:prSet>
      <dgm:spPr/>
    </dgm:pt>
  </dgm:ptLst>
  <dgm:cxnLst>
    <dgm:cxn modelId="{92A06303-341D-418D-BABF-9DB44D37F4D3}" type="presOf" srcId="{108DCA1D-2A76-4B90-81C3-2AAF6553715E}" destId="{256CA731-6DC7-42F6-9E7C-C4931EE3B7FC}" srcOrd="0" destOrd="0" presId="urn:microsoft.com/office/officeart/2018/2/layout/IconVerticalSolidList"/>
    <dgm:cxn modelId="{6DCB0E20-A115-4287-8D03-46A92243FCE4}" type="presOf" srcId="{A98ACB7C-A694-4934-BA7D-9286CD5FA16E}" destId="{B3A43FA8-30F2-4CD8-ADD4-A333E594C6B1}" srcOrd="0" destOrd="0" presId="urn:microsoft.com/office/officeart/2018/2/layout/IconVerticalSolidList"/>
    <dgm:cxn modelId="{23064A2C-2774-443D-BDF2-BB6769A4B445}" srcId="{905BE1F4-6F0D-4EBE-B2BE-E65A74F28CE5}" destId="{A98ACB7C-A694-4934-BA7D-9286CD5FA16E}" srcOrd="1" destOrd="0" parTransId="{218EE594-95FE-48C6-8DEB-BDB11E0E862E}" sibTransId="{811B7F9B-6ABC-4DC2-B03D-3CB99B54B04A}"/>
    <dgm:cxn modelId="{5DCC436A-50B6-4A82-AE40-820610E63B0F}" type="presOf" srcId="{72452369-4962-46A8-9B5D-7146F09638E7}" destId="{F150B24C-0EBC-44A1-A47F-3431C2452BE3}" srcOrd="0" destOrd="0" presId="urn:microsoft.com/office/officeart/2018/2/layout/IconVerticalSolidList"/>
    <dgm:cxn modelId="{9A7D6473-545A-4247-BE6D-9727DB566575}" type="presOf" srcId="{E7DE9E3B-D0E7-4D09-8C97-CD070D44F39F}" destId="{43376D4E-AB53-425F-BB51-612C66C98E55}" srcOrd="0" destOrd="0" presId="urn:microsoft.com/office/officeart/2018/2/layout/IconVerticalSolidList"/>
    <dgm:cxn modelId="{8D0AD993-4649-4ADE-9798-012412498775}" srcId="{905BE1F4-6F0D-4EBE-B2BE-E65A74F28CE5}" destId="{108DCA1D-2A76-4B90-81C3-2AAF6553715E}" srcOrd="2" destOrd="0" parTransId="{C1424A86-BD93-421C-A994-1A2FA1F2527B}" sibTransId="{190C09B6-A343-4450-8543-40FE74631F19}"/>
    <dgm:cxn modelId="{6D4FAAA9-A4C9-4CEA-880B-F54CAA95D59D}" srcId="{905BE1F4-6F0D-4EBE-B2BE-E65A74F28CE5}" destId="{E7DE9E3B-D0E7-4D09-8C97-CD070D44F39F}" srcOrd="0" destOrd="0" parTransId="{1C5D2246-3115-4F69-B605-3B8265218F1C}" sibTransId="{C2DE9BF7-9136-4273-BD0F-2F3EECDFB6E2}"/>
    <dgm:cxn modelId="{D8BC9ACA-DEF3-4068-9249-F301083D7CE4}" type="presOf" srcId="{A1664B67-F7B8-48F0-8964-EC53F609BFBA}" destId="{53DF478D-21B2-44D0-A268-376EB78D4741}" srcOrd="0" destOrd="0" presId="urn:microsoft.com/office/officeart/2018/2/layout/IconVerticalSolidList"/>
    <dgm:cxn modelId="{DB0E74D0-D965-489B-8807-FB4111552634}" srcId="{905BE1F4-6F0D-4EBE-B2BE-E65A74F28CE5}" destId="{72452369-4962-46A8-9B5D-7146F09638E7}" srcOrd="4" destOrd="0" parTransId="{FB24B99F-E730-4A83-B552-D0BF4E1B8D51}" sibTransId="{6DEBC568-3905-4956-A97F-FADB0F35CFD5}"/>
    <dgm:cxn modelId="{3300AFF8-3274-4E01-9D85-1798E4CB6057}" type="presOf" srcId="{905BE1F4-6F0D-4EBE-B2BE-E65A74F28CE5}" destId="{8AB880AD-6CA9-48DA-9B2D-7B7B216AF4FD}" srcOrd="0" destOrd="0" presId="urn:microsoft.com/office/officeart/2018/2/layout/IconVerticalSolidList"/>
    <dgm:cxn modelId="{C42896FE-41FD-48E9-B4BC-CF3872F5709E}" srcId="{905BE1F4-6F0D-4EBE-B2BE-E65A74F28CE5}" destId="{A1664B67-F7B8-48F0-8964-EC53F609BFBA}" srcOrd="3" destOrd="0" parTransId="{F7668C76-2F84-430C-8CE5-F99225D27857}" sibTransId="{3F7CD00B-1BEA-4507-BFC4-F98F39BCA5F4}"/>
    <dgm:cxn modelId="{86513B54-3E7C-4769-9F65-728247FAFE05}" type="presParOf" srcId="{8AB880AD-6CA9-48DA-9B2D-7B7B216AF4FD}" destId="{036DCE04-C63D-4CA2-9320-74BA51EFC240}" srcOrd="0" destOrd="0" presId="urn:microsoft.com/office/officeart/2018/2/layout/IconVerticalSolidList"/>
    <dgm:cxn modelId="{DEF9A482-D837-4958-86D7-0058ACBD45E7}" type="presParOf" srcId="{036DCE04-C63D-4CA2-9320-74BA51EFC240}" destId="{82460A5E-C63C-49F5-B486-EDB3EDF5DCD2}" srcOrd="0" destOrd="0" presId="urn:microsoft.com/office/officeart/2018/2/layout/IconVerticalSolidList"/>
    <dgm:cxn modelId="{00C5BD18-AFA1-4BB6-8063-FFDA45DE631E}" type="presParOf" srcId="{036DCE04-C63D-4CA2-9320-74BA51EFC240}" destId="{1E045F15-ECBF-49A5-BCCE-5C3758089182}" srcOrd="1" destOrd="0" presId="urn:microsoft.com/office/officeart/2018/2/layout/IconVerticalSolidList"/>
    <dgm:cxn modelId="{2F1FCB1D-131A-4383-915C-2433DB3B6292}" type="presParOf" srcId="{036DCE04-C63D-4CA2-9320-74BA51EFC240}" destId="{36B55F20-D8E9-47BB-B8E3-EC94F681F56A}" srcOrd="2" destOrd="0" presId="urn:microsoft.com/office/officeart/2018/2/layout/IconVerticalSolidList"/>
    <dgm:cxn modelId="{2DA9F0DD-FF0D-4255-B8F3-27FEDFEF1794}" type="presParOf" srcId="{036DCE04-C63D-4CA2-9320-74BA51EFC240}" destId="{43376D4E-AB53-425F-BB51-612C66C98E55}" srcOrd="3" destOrd="0" presId="urn:microsoft.com/office/officeart/2018/2/layout/IconVerticalSolidList"/>
    <dgm:cxn modelId="{CA38D712-EDF5-4B54-AD12-07253C217E85}" type="presParOf" srcId="{8AB880AD-6CA9-48DA-9B2D-7B7B216AF4FD}" destId="{1B7AA11E-D5BF-439C-BB20-C950C19252B3}" srcOrd="1" destOrd="0" presId="urn:microsoft.com/office/officeart/2018/2/layout/IconVerticalSolidList"/>
    <dgm:cxn modelId="{B918A0E1-C927-4131-ACDB-F23CD396EF99}" type="presParOf" srcId="{8AB880AD-6CA9-48DA-9B2D-7B7B216AF4FD}" destId="{F9CAC869-0275-4E20-B55A-751B9F4029A8}" srcOrd="2" destOrd="0" presId="urn:microsoft.com/office/officeart/2018/2/layout/IconVerticalSolidList"/>
    <dgm:cxn modelId="{290AA1E8-B71D-46D3-B392-9ABED661199C}" type="presParOf" srcId="{F9CAC869-0275-4E20-B55A-751B9F4029A8}" destId="{8D4C24E8-814C-4BD5-8250-BA8C2F2DD04B}" srcOrd="0" destOrd="0" presId="urn:microsoft.com/office/officeart/2018/2/layout/IconVerticalSolidList"/>
    <dgm:cxn modelId="{FE2E81A7-A3B1-46A2-83D8-C6BA13036F9D}" type="presParOf" srcId="{F9CAC869-0275-4E20-B55A-751B9F4029A8}" destId="{8E6FDE65-E685-412B-95D3-CF53034D0775}" srcOrd="1" destOrd="0" presId="urn:microsoft.com/office/officeart/2018/2/layout/IconVerticalSolidList"/>
    <dgm:cxn modelId="{B6F23113-C46C-4E89-A809-968A81DD1259}" type="presParOf" srcId="{F9CAC869-0275-4E20-B55A-751B9F4029A8}" destId="{23D3DCB8-6066-4F6E-AC2B-9BE4AEDCA56D}" srcOrd="2" destOrd="0" presId="urn:microsoft.com/office/officeart/2018/2/layout/IconVerticalSolidList"/>
    <dgm:cxn modelId="{34907510-8053-40AE-B519-1D7A453E51C4}" type="presParOf" srcId="{F9CAC869-0275-4E20-B55A-751B9F4029A8}" destId="{B3A43FA8-30F2-4CD8-ADD4-A333E594C6B1}" srcOrd="3" destOrd="0" presId="urn:microsoft.com/office/officeart/2018/2/layout/IconVerticalSolidList"/>
    <dgm:cxn modelId="{CA30B370-F908-4A6A-97B7-E150426A6672}" type="presParOf" srcId="{8AB880AD-6CA9-48DA-9B2D-7B7B216AF4FD}" destId="{92FB06C0-9D9A-43E0-8EF6-0170D505D96A}" srcOrd="3" destOrd="0" presId="urn:microsoft.com/office/officeart/2018/2/layout/IconVerticalSolidList"/>
    <dgm:cxn modelId="{55528302-3BF0-4C0D-8366-7CB55B20CC4A}" type="presParOf" srcId="{8AB880AD-6CA9-48DA-9B2D-7B7B216AF4FD}" destId="{1B7E1051-D411-4744-85AA-EA0C3F087205}" srcOrd="4" destOrd="0" presId="urn:microsoft.com/office/officeart/2018/2/layout/IconVerticalSolidList"/>
    <dgm:cxn modelId="{2045BA56-05B0-46CE-8B5D-67217BB08602}" type="presParOf" srcId="{1B7E1051-D411-4744-85AA-EA0C3F087205}" destId="{F7F457BD-BBFB-4167-860A-5D5520BA27BE}" srcOrd="0" destOrd="0" presId="urn:microsoft.com/office/officeart/2018/2/layout/IconVerticalSolidList"/>
    <dgm:cxn modelId="{B0D93975-1032-49CB-9A6F-52926C32C18B}" type="presParOf" srcId="{1B7E1051-D411-4744-85AA-EA0C3F087205}" destId="{E20FDEB1-73E8-4378-B91A-50D3EF19C7B7}" srcOrd="1" destOrd="0" presId="urn:microsoft.com/office/officeart/2018/2/layout/IconVerticalSolidList"/>
    <dgm:cxn modelId="{7126A370-26D1-4126-AE97-801E3CC280F5}" type="presParOf" srcId="{1B7E1051-D411-4744-85AA-EA0C3F087205}" destId="{5FB42024-4A1F-4F19-818B-C5F4B958EDB5}" srcOrd="2" destOrd="0" presId="urn:microsoft.com/office/officeart/2018/2/layout/IconVerticalSolidList"/>
    <dgm:cxn modelId="{4E19E2E8-C48C-4EAE-9255-FED2F88C556B}" type="presParOf" srcId="{1B7E1051-D411-4744-85AA-EA0C3F087205}" destId="{256CA731-6DC7-42F6-9E7C-C4931EE3B7FC}" srcOrd="3" destOrd="0" presId="urn:microsoft.com/office/officeart/2018/2/layout/IconVerticalSolidList"/>
    <dgm:cxn modelId="{FDED9153-6976-488C-B9D5-97451FBEEA79}" type="presParOf" srcId="{8AB880AD-6CA9-48DA-9B2D-7B7B216AF4FD}" destId="{20287D59-273B-4256-9403-2839191CB8F4}" srcOrd="5" destOrd="0" presId="urn:microsoft.com/office/officeart/2018/2/layout/IconVerticalSolidList"/>
    <dgm:cxn modelId="{154CD09C-2AE6-4ACE-B169-C8D9CDE13932}" type="presParOf" srcId="{8AB880AD-6CA9-48DA-9B2D-7B7B216AF4FD}" destId="{129D7A33-2FD1-447C-B738-FB5500DC4E25}" srcOrd="6" destOrd="0" presId="urn:microsoft.com/office/officeart/2018/2/layout/IconVerticalSolidList"/>
    <dgm:cxn modelId="{A9E01733-EFE2-491B-826C-1ECED99D0A79}" type="presParOf" srcId="{129D7A33-2FD1-447C-B738-FB5500DC4E25}" destId="{5E896A78-28E7-4D38-8C72-700B01B9869E}" srcOrd="0" destOrd="0" presId="urn:microsoft.com/office/officeart/2018/2/layout/IconVerticalSolidList"/>
    <dgm:cxn modelId="{9981AAB7-FBAF-489E-8F5E-20C6F2653995}" type="presParOf" srcId="{129D7A33-2FD1-447C-B738-FB5500DC4E25}" destId="{E5861A66-89E4-45FC-889F-43EA5CB81907}" srcOrd="1" destOrd="0" presId="urn:microsoft.com/office/officeart/2018/2/layout/IconVerticalSolidList"/>
    <dgm:cxn modelId="{5DAA01C6-41F5-418E-8F48-90C3030BE4CD}" type="presParOf" srcId="{129D7A33-2FD1-447C-B738-FB5500DC4E25}" destId="{044C5E2F-B654-4D68-AAAD-7BD707732094}" srcOrd="2" destOrd="0" presId="urn:microsoft.com/office/officeart/2018/2/layout/IconVerticalSolidList"/>
    <dgm:cxn modelId="{F06E03E8-1C5B-4750-8552-EA71375F244B}" type="presParOf" srcId="{129D7A33-2FD1-447C-B738-FB5500DC4E25}" destId="{53DF478D-21B2-44D0-A268-376EB78D4741}" srcOrd="3" destOrd="0" presId="urn:microsoft.com/office/officeart/2018/2/layout/IconVerticalSolidList"/>
    <dgm:cxn modelId="{36BF8B43-C1BF-481A-85A4-084676D04351}" type="presParOf" srcId="{8AB880AD-6CA9-48DA-9B2D-7B7B216AF4FD}" destId="{99356B11-28AB-4BF3-A835-E582E0B5283A}" srcOrd="7" destOrd="0" presId="urn:microsoft.com/office/officeart/2018/2/layout/IconVerticalSolidList"/>
    <dgm:cxn modelId="{C7A127C4-BC5E-45E1-84DC-B946EA72BBBB}" type="presParOf" srcId="{8AB880AD-6CA9-48DA-9B2D-7B7B216AF4FD}" destId="{446A28AF-95B2-4BB1-9A41-3CDB61CDBCD8}" srcOrd="8" destOrd="0" presId="urn:microsoft.com/office/officeart/2018/2/layout/IconVerticalSolidList"/>
    <dgm:cxn modelId="{1890EB0B-1CCC-41CF-9021-23D655920264}" type="presParOf" srcId="{446A28AF-95B2-4BB1-9A41-3CDB61CDBCD8}" destId="{D6DCA028-C219-4AB8-983C-7078D6EC0FE2}" srcOrd="0" destOrd="0" presId="urn:microsoft.com/office/officeart/2018/2/layout/IconVerticalSolidList"/>
    <dgm:cxn modelId="{2A4EE2AF-B111-4765-9835-DD7C485964A7}" type="presParOf" srcId="{446A28AF-95B2-4BB1-9A41-3CDB61CDBCD8}" destId="{BF63A840-C998-4086-925A-F1191E594848}" srcOrd="1" destOrd="0" presId="urn:microsoft.com/office/officeart/2018/2/layout/IconVerticalSolidList"/>
    <dgm:cxn modelId="{47DA390F-2D14-42C6-A559-EDE7E554D955}" type="presParOf" srcId="{446A28AF-95B2-4BB1-9A41-3CDB61CDBCD8}" destId="{437E13E1-C311-4981-871A-7F970961A25D}" srcOrd="2" destOrd="0" presId="urn:microsoft.com/office/officeart/2018/2/layout/IconVerticalSolidList"/>
    <dgm:cxn modelId="{2B8DC516-4A96-479D-8205-624DB99F2F45}" type="presParOf" srcId="{446A28AF-95B2-4BB1-9A41-3CDB61CDBCD8}" destId="{F150B24C-0EBC-44A1-A47F-3431C2452B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AE1704-13F1-46A6-BF85-4A29EEB3D0A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3270690F-A022-46F2-A349-233922AAADE9}">
      <dgm:prSet/>
      <dgm:spPr/>
      <dgm:t>
        <a:bodyPr/>
        <a:lstStyle/>
        <a:p>
          <a:r>
            <a:rPr lang="en-IN" b="1" u="sng"/>
            <a:t>Current Value of  Portfolio</a:t>
          </a:r>
          <a:r>
            <a:rPr lang="en-IN" b="1"/>
            <a:t>: </a:t>
          </a:r>
          <a:r>
            <a:rPr lang="en-IN"/>
            <a:t>Net Asset/ Annuity Factor</a:t>
          </a:r>
          <a:endParaRPr lang="en-CA"/>
        </a:p>
      </dgm:t>
    </dgm:pt>
    <dgm:pt modelId="{E09DB511-7DEA-4255-A1D9-A1121029A958}" type="parTrans" cxnId="{540C4813-50B3-4224-A2B4-1CA09D993819}">
      <dgm:prSet/>
      <dgm:spPr/>
      <dgm:t>
        <a:bodyPr/>
        <a:lstStyle/>
        <a:p>
          <a:endParaRPr lang="en-CA"/>
        </a:p>
      </dgm:t>
    </dgm:pt>
    <dgm:pt modelId="{15FBB791-73D6-4D04-A09D-C82F9E0581FB}" type="sibTrans" cxnId="{540C4813-50B3-4224-A2B4-1CA09D993819}">
      <dgm:prSet/>
      <dgm:spPr/>
      <dgm:t>
        <a:bodyPr/>
        <a:lstStyle/>
        <a:p>
          <a:endParaRPr lang="en-CA"/>
        </a:p>
      </dgm:t>
    </dgm:pt>
    <dgm:pt modelId="{BF238552-64B7-44F4-A84F-5DB68B37AF80}">
      <dgm:prSet/>
      <dgm:spPr/>
      <dgm:t>
        <a:bodyPr/>
        <a:lstStyle/>
        <a:p>
          <a:r>
            <a:rPr lang="en-IN" b="1"/>
            <a:t>Net Asset </a:t>
          </a:r>
          <a:r>
            <a:rPr lang="en-IN"/>
            <a:t>= Total Asset/ Total Expenses</a:t>
          </a:r>
          <a:endParaRPr lang="en-CA"/>
        </a:p>
      </dgm:t>
    </dgm:pt>
    <dgm:pt modelId="{EFE5247D-0DF3-4601-9D92-B864CAED4B09}" type="parTrans" cxnId="{D838EB3B-C7B1-4CF9-B0CF-DCDF7C267513}">
      <dgm:prSet/>
      <dgm:spPr/>
      <dgm:t>
        <a:bodyPr/>
        <a:lstStyle/>
        <a:p>
          <a:endParaRPr lang="en-CA"/>
        </a:p>
      </dgm:t>
    </dgm:pt>
    <dgm:pt modelId="{AEFBA22B-67E7-4395-884B-73698EBBFFDF}" type="sibTrans" cxnId="{D838EB3B-C7B1-4CF9-B0CF-DCDF7C267513}">
      <dgm:prSet/>
      <dgm:spPr/>
      <dgm:t>
        <a:bodyPr/>
        <a:lstStyle/>
        <a:p>
          <a:endParaRPr lang="en-CA"/>
        </a:p>
      </dgm:t>
    </dgm:pt>
    <dgm:pt modelId="{ED8A8B0D-A36E-4C76-B256-707A5132F8BD}">
      <dgm:prSet/>
      <dgm:spPr/>
      <dgm:t>
        <a:bodyPr/>
        <a:lstStyle/>
        <a:p>
          <a:r>
            <a:rPr lang="en-CA" b="1" dirty="0"/>
            <a:t>Annuity Factor:  </a:t>
          </a:r>
          <a:r>
            <a:rPr lang="en-US" dirty="0"/>
            <a:t>It C</a:t>
          </a:r>
          <a:r>
            <a:rPr lang="en-US" b="0" i="0" dirty="0"/>
            <a:t>alculate the present value of a series of equal cash flows occurring at regular intervals over a specified period and below ar</a:t>
          </a:r>
          <a:r>
            <a:rPr lang="en-US" dirty="0"/>
            <a:t>e the inputs:</a:t>
          </a:r>
          <a:endParaRPr lang="en-CA" dirty="0"/>
        </a:p>
      </dgm:t>
    </dgm:pt>
    <dgm:pt modelId="{64B5232A-492E-4E44-8DAE-C2D31B9C0B15}" type="parTrans" cxnId="{6DB741DC-C0DF-41B1-80C8-808ADA749063}">
      <dgm:prSet/>
      <dgm:spPr/>
      <dgm:t>
        <a:bodyPr/>
        <a:lstStyle/>
        <a:p>
          <a:endParaRPr lang="en-CA"/>
        </a:p>
      </dgm:t>
    </dgm:pt>
    <dgm:pt modelId="{BD127BD5-D4EE-46EE-9344-5636FE39E558}" type="sibTrans" cxnId="{6DB741DC-C0DF-41B1-80C8-808ADA749063}">
      <dgm:prSet/>
      <dgm:spPr/>
      <dgm:t>
        <a:bodyPr/>
        <a:lstStyle/>
        <a:p>
          <a:endParaRPr lang="en-CA"/>
        </a:p>
      </dgm:t>
    </dgm:pt>
    <dgm:pt modelId="{E17F75E6-D730-4A49-86AA-CD1EBB95F810}">
      <dgm:prSet/>
      <dgm:spPr/>
      <dgm:t>
        <a:bodyPr/>
        <a:lstStyle/>
        <a:p>
          <a:pPr>
            <a:buFont typeface="+mj-lt"/>
            <a:buAutoNum type="arabicPeriod"/>
          </a:pPr>
          <a:r>
            <a:rPr lang="en-US" dirty="0"/>
            <a:t>Cost of Capital per month: </a:t>
          </a:r>
          <a:r>
            <a:rPr lang="en-US" b="1" dirty="0"/>
            <a:t>0.08%</a:t>
          </a:r>
          <a:endParaRPr lang="en-CA" dirty="0"/>
        </a:p>
      </dgm:t>
    </dgm:pt>
    <dgm:pt modelId="{3F4EF84E-686E-4A64-9B63-8353C8B93CA0}" type="parTrans" cxnId="{1B30F359-EC86-4FE6-89F7-64ECAA102002}">
      <dgm:prSet/>
      <dgm:spPr/>
      <dgm:t>
        <a:bodyPr/>
        <a:lstStyle/>
        <a:p>
          <a:endParaRPr lang="en-CA"/>
        </a:p>
      </dgm:t>
    </dgm:pt>
    <dgm:pt modelId="{5AAC0D31-FC5A-439F-87D1-21E617A02151}" type="sibTrans" cxnId="{1B30F359-EC86-4FE6-89F7-64ECAA102002}">
      <dgm:prSet/>
      <dgm:spPr/>
      <dgm:t>
        <a:bodyPr/>
        <a:lstStyle/>
        <a:p>
          <a:endParaRPr lang="en-CA"/>
        </a:p>
      </dgm:t>
    </dgm:pt>
    <dgm:pt modelId="{9D9A6423-6EBB-4D08-8A1A-050C14D92A51}">
      <dgm:prSet/>
      <dgm:spPr/>
      <dgm:t>
        <a:bodyPr/>
        <a:lstStyle/>
        <a:p>
          <a:pPr>
            <a:buFont typeface="+mj-lt"/>
            <a:buAutoNum type="arabicPeriod"/>
          </a:pPr>
          <a:r>
            <a:rPr lang="en-US" b="0" i="0" dirty="0"/>
            <a:t>Life of Book: </a:t>
          </a:r>
          <a:r>
            <a:rPr lang="en-US" b="1" i="0" dirty="0"/>
            <a:t>60 Month</a:t>
          </a:r>
          <a:endParaRPr lang="en-CA" dirty="0"/>
        </a:p>
      </dgm:t>
    </dgm:pt>
    <dgm:pt modelId="{2D5816D3-618C-4935-BD51-AF2F33904975}" type="parTrans" cxnId="{927BEA0C-CD5A-44D3-8200-BF383C32C83D}">
      <dgm:prSet/>
      <dgm:spPr/>
      <dgm:t>
        <a:bodyPr/>
        <a:lstStyle/>
        <a:p>
          <a:endParaRPr lang="en-CA"/>
        </a:p>
      </dgm:t>
    </dgm:pt>
    <dgm:pt modelId="{700C3232-007F-4AF5-A1C0-8DEE3207EBCC}" type="sibTrans" cxnId="{927BEA0C-CD5A-44D3-8200-BF383C32C83D}">
      <dgm:prSet/>
      <dgm:spPr/>
      <dgm:t>
        <a:bodyPr/>
        <a:lstStyle/>
        <a:p>
          <a:endParaRPr lang="en-CA"/>
        </a:p>
      </dgm:t>
    </dgm:pt>
    <dgm:pt modelId="{6BEDE64B-8831-40C6-B7A7-095257DE563B}">
      <dgm:prSet/>
      <dgm:spPr/>
      <dgm:t>
        <a:bodyPr/>
        <a:lstStyle/>
        <a:p>
          <a:r>
            <a:rPr lang="en-US" b="1" i="0" dirty="0"/>
            <a:t>The Current Worth of the Portfolio is</a:t>
          </a:r>
          <a:r>
            <a:rPr lang="en-US" b="0" i="0" dirty="0"/>
            <a:t>:  </a:t>
          </a:r>
          <a:r>
            <a:rPr lang="en-US" b="0" i="0" dirty="0">
              <a:solidFill>
                <a:schemeClr val="accent6">
                  <a:lumMod val="75000"/>
                </a:schemeClr>
              </a:solidFill>
            </a:rPr>
            <a:t>170582$</a:t>
          </a:r>
          <a:endParaRPr lang="en-CA" dirty="0">
            <a:solidFill>
              <a:schemeClr val="accent6">
                <a:lumMod val="75000"/>
              </a:schemeClr>
            </a:solidFill>
          </a:endParaRPr>
        </a:p>
      </dgm:t>
    </dgm:pt>
    <dgm:pt modelId="{21FCDA03-3B62-4798-89C3-8067BD3E488A}" type="parTrans" cxnId="{A9173C7E-C7BE-436C-A3C1-751F44BDCFB3}">
      <dgm:prSet/>
      <dgm:spPr/>
      <dgm:t>
        <a:bodyPr/>
        <a:lstStyle/>
        <a:p>
          <a:endParaRPr lang="en-CA"/>
        </a:p>
      </dgm:t>
    </dgm:pt>
    <dgm:pt modelId="{B224BE58-9DA3-4F08-AF6B-3392EBF0C897}" type="sibTrans" cxnId="{A9173C7E-C7BE-436C-A3C1-751F44BDCFB3}">
      <dgm:prSet/>
      <dgm:spPr/>
      <dgm:t>
        <a:bodyPr/>
        <a:lstStyle/>
        <a:p>
          <a:endParaRPr lang="en-CA"/>
        </a:p>
      </dgm:t>
    </dgm:pt>
    <dgm:pt modelId="{30D9FCA3-AB29-4FF4-8E46-BC07B011FE1E}" type="pres">
      <dgm:prSet presAssocID="{A7AE1704-13F1-46A6-BF85-4A29EEB3D0AE}" presName="linear" presStyleCnt="0">
        <dgm:presLayoutVars>
          <dgm:animLvl val="lvl"/>
          <dgm:resizeHandles val="exact"/>
        </dgm:presLayoutVars>
      </dgm:prSet>
      <dgm:spPr/>
    </dgm:pt>
    <dgm:pt modelId="{9E812048-5CA8-4A3E-8F19-AB4938067E51}" type="pres">
      <dgm:prSet presAssocID="{3270690F-A022-46F2-A349-233922AAADE9}" presName="parentText" presStyleLbl="node1" presStyleIdx="0" presStyleCnt="1">
        <dgm:presLayoutVars>
          <dgm:chMax val="0"/>
          <dgm:bulletEnabled val="1"/>
        </dgm:presLayoutVars>
      </dgm:prSet>
      <dgm:spPr/>
    </dgm:pt>
    <dgm:pt modelId="{5E76065C-3906-42CE-A979-60F4BAA4DB4C}" type="pres">
      <dgm:prSet presAssocID="{3270690F-A022-46F2-A349-233922AAADE9}" presName="childText" presStyleLbl="revTx" presStyleIdx="0" presStyleCnt="1">
        <dgm:presLayoutVars>
          <dgm:bulletEnabled val="1"/>
        </dgm:presLayoutVars>
      </dgm:prSet>
      <dgm:spPr/>
    </dgm:pt>
  </dgm:ptLst>
  <dgm:cxnLst>
    <dgm:cxn modelId="{927BEA0C-CD5A-44D3-8200-BF383C32C83D}" srcId="{ED8A8B0D-A36E-4C76-B256-707A5132F8BD}" destId="{9D9A6423-6EBB-4D08-8A1A-050C14D92A51}" srcOrd="1" destOrd="0" parTransId="{2D5816D3-618C-4935-BD51-AF2F33904975}" sibTransId="{700C3232-007F-4AF5-A1C0-8DEE3207EBCC}"/>
    <dgm:cxn modelId="{540C4813-50B3-4224-A2B4-1CA09D993819}" srcId="{A7AE1704-13F1-46A6-BF85-4A29EEB3D0AE}" destId="{3270690F-A022-46F2-A349-233922AAADE9}" srcOrd="0" destOrd="0" parTransId="{E09DB511-7DEA-4255-A1D9-A1121029A958}" sibTransId="{15FBB791-73D6-4D04-A09D-C82F9E0581FB}"/>
    <dgm:cxn modelId="{5597FD14-EDCF-4A4C-A247-3416BF33F4D7}" type="presOf" srcId="{6BEDE64B-8831-40C6-B7A7-095257DE563B}" destId="{5E76065C-3906-42CE-A979-60F4BAA4DB4C}" srcOrd="0" destOrd="4" presId="urn:microsoft.com/office/officeart/2005/8/layout/vList2"/>
    <dgm:cxn modelId="{D838EB3B-C7B1-4CF9-B0CF-DCDF7C267513}" srcId="{3270690F-A022-46F2-A349-233922AAADE9}" destId="{BF238552-64B7-44F4-A84F-5DB68B37AF80}" srcOrd="0" destOrd="0" parTransId="{EFE5247D-0DF3-4601-9D92-B864CAED4B09}" sibTransId="{AEFBA22B-67E7-4395-884B-73698EBBFFDF}"/>
    <dgm:cxn modelId="{C7962442-F053-41F5-A4C1-55EA29D6C080}" type="presOf" srcId="{9D9A6423-6EBB-4D08-8A1A-050C14D92A51}" destId="{5E76065C-3906-42CE-A979-60F4BAA4DB4C}" srcOrd="0" destOrd="3" presId="urn:microsoft.com/office/officeart/2005/8/layout/vList2"/>
    <dgm:cxn modelId="{2748BA45-4F8E-430A-AC09-786ED9AA1862}" type="presOf" srcId="{A7AE1704-13F1-46A6-BF85-4A29EEB3D0AE}" destId="{30D9FCA3-AB29-4FF4-8E46-BC07B011FE1E}" srcOrd="0" destOrd="0" presId="urn:microsoft.com/office/officeart/2005/8/layout/vList2"/>
    <dgm:cxn modelId="{72B42F77-E883-42DC-84D4-0B1721984651}" type="presOf" srcId="{E17F75E6-D730-4A49-86AA-CD1EBB95F810}" destId="{5E76065C-3906-42CE-A979-60F4BAA4DB4C}" srcOrd="0" destOrd="2" presId="urn:microsoft.com/office/officeart/2005/8/layout/vList2"/>
    <dgm:cxn modelId="{1B30F359-EC86-4FE6-89F7-64ECAA102002}" srcId="{ED8A8B0D-A36E-4C76-B256-707A5132F8BD}" destId="{E17F75E6-D730-4A49-86AA-CD1EBB95F810}" srcOrd="0" destOrd="0" parTransId="{3F4EF84E-686E-4A64-9B63-8353C8B93CA0}" sibTransId="{5AAC0D31-FC5A-439F-87D1-21E617A02151}"/>
    <dgm:cxn modelId="{A9173C7E-C7BE-436C-A3C1-751F44BDCFB3}" srcId="{3270690F-A022-46F2-A349-233922AAADE9}" destId="{6BEDE64B-8831-40C6-B7A7-095257DE563B}" srcOrd="2" destOrd="0" parTransId="{21FCDA03-3B62-4798-89C3-8067BD3E488A}" sibTransId="{B224BE58-9DA3-4F08-AF6B-3392EBF0C897}"/>
    <dgm:cxn modelId="{D74518A5-F8E9-42BA-A5E1-A28D87406255}" type="presOf" srcId="{BF238552-64B7-44F4-A84F-5DB68B37AF80}" destId="{5E76065C-3906-42CE-A979-60F4BAA4DB4C}" srcOrd="0" destOrd="0" presId="urn:microsoft.com/office/officeart/2005/8/layout/vList2"/>
    <dgm:cxn modelId="{483E8BAC-8E81-4AD9-99E4-1106B9A20887}" type="presOf" srcId="{ED8A8B0D-A36E-4C76-B256-707A5132F8BD}" destId="{5E76065C-3906-42CE-A979-60F4BAA4DB4C}" srcOrd="0" destOrd="1" presId="urn:microsoft.com/office/officeart/2005/8/layout/vList2"/>
    <dgm:cxn modelId="{2E861FD7-F2CC-4E49-8E1B-036FD8DF8B69}" type="presOf" srcId="{3270690F-A022-46F2-A349-233922AAADE9}" destId="{9E812048-5CA8-4A3E-8F19-AB4938067E51}" srcOrd="0" destOrd="0" presId="urn:microsoft.com/office/officeart/2005/8/layout/vList2"/>
    <dgm:cxn modelId="{6DB741DC-C0DF-41B1-80C8-808ADA749063}" srcId="{3270690F-A022-46F2-A349-233922AAADE9}" destId="{ED8A8B0D-A36E-4C76-B256-707A5132F8BD}" srcOrd="1" destOrd="0" parTransId="{64B5232A-492E-4E44-8DAE-C2D31B9C0B15}" sibTransId="{BD127BD5-D4EE-46EE-9344-5636FE39E558}"/>
    <dgm:cxn modelId="{F3F62FBE-F39F-414A-8E56-F377116AB49D}" type="presParOf" srcId="{30D9FCA3-AB29-4FF4-8E46-BC07B011FE1E}" destId="{9E812048-5CA8-4A3E-8F19-AB4938067E51}" srcOrd="0" destOrd="0" presId="urn:microsoft.com/office/officeart/2005/8/layout/vList2"/>
    <dgm:cxn modelId="{99E7C131-F18C-4E0E-B2CC-26FFAE04104A}" type="presParOf" srcId="{30D9FCA3-AB29-4FF4-8E46-BC07B011FE1E}" destId="{5E76065C-3906-42CE-A979-60F4BAA4DB4C}"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60A5E-C63C-49F5-B486-EDB3EDF5DCD2}">
      <dsp:nvSpPr>
        <dsp:cNvPr id="0" name=""/>
        <dsp:cNvSpPr/>
      </dsp:nvSpPr>
      <dsp:spPr>
        <a:xfrm>
          <a:off x="0" y="4175"/>
          <a:ext cx="11409680" cy="8894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045F15-ECBF-49A5-BCCE-5C3758089182}">
      <dsp:nvSpPr>
        <dsp:cNvPr id="0" name=""/>
        <dsp:cNvSpPr/>
      </dsp:nvSpPr>
      <dsp:spPr>
        <a:xfrm>
          <a:off x="269045" y="204292"/>
          <a:ext cx="489174" cy="4891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376D4E-AB53-425F-BB51-612C66C98E55}">
      <dsp:nvSpPr>
        <dsp:cNvPr id="0" name=""/>
        <dsp:cNvSpPr/>
      </dsp:nvSpPr>
      <dsp:spPr>
        <a:xfrm>
          <a:off x="1027265" y="4175"/>
          <a:ext cx="10382414" cy="889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129" tIns="94129" rIns="94129" bIns="94129" numCol="1" spcCol="1270" anchor="ctr" anchorCtr="0">
          <a:noAutofit/>
        </a:bodyPr>
        <a:lstStyle/>
        <a:p>
          <a:pPr marL="0" lvl="0" indent="0" algn="l" defTabSz="666750">
            <a:lnSpc>
              <a:spcPct val="100000"/>
            </a:lnSpc>
            <a:spcBef>
              <a:spcPct val="0"/>
            </a:spcBef>
            <a:spcAft>
              <a:spcPct val="35000"/>
            </a:spcAft>
            <a:buNone/>
          </a:pPr>
          <a:r>
            <a:rPr lang="en-US" sz="1500" b="1" i="0" kern="1200" dirty="0"/>
            <a:t>We assumed a constant remaining repayment term due to limited input data. This led to the assumption of Constant interest income, over a certain period as the principal outstanding was considered static. </a:t>
          </a:r>
          <a:endParaRPr lang="en-US" sz="1500" kern="1200" dirty="0"/>
        </a:p>
      </dsp:txBody>
      <dsp:txXfrm>
        <a:off x="1027265" y="4175"/>
        <a:ext cx="10382414" cy="889407"/>
      </dsp:txXfrm>
    </dsp:sp>
    <dsp:sp modelId="{8D4C24E8-814C-4BD5-8250-BA8C2F2DD04B}">
      <dsp:nvSpPr>
        <dsp:cNvPr id="0" name=""/>
        <dsp:cNvSpPr/>
      </dsp:nvSpPr>
      <dsp:spPr>
        <a:xfrm>
          <a:off x="0" y="1115934"/>
          <a:ext cx="11409680" cy="8894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6FDE65-E685-412B-95D3-CF53034D0775}">
      <dsp:nvSpPr>
        <dsp:cNvPr id="0" name=""/>
        <dsp:cNvSpPr/>
      </dsp:nvSpPr>
      <dsp:spPr>
        <a:xfrm>
          <a:off x="269045" y="1316051"/>
          <a:ext cx="489174" cy="4891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A43FA8-30F2-4CD8-ADD4-A333E594C6B1}">
      <dsp:nvSpPr>
        <dsp:cNvPr id="0" name=""/>
        <dsp:cNvSpPr/>
      </dsp:nvSpPr>
      <dsp:spPr>
        <a:xfrm>
          <a:off x="1027265" y="1115934"/>
          <a:ext cx="10382414" cy="889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129" tIns="94129" rIns="94129" bIns="94129" numCol="1" spcCol="1270" anchor="ctr" anchorCtr="0">
          <a:noAutofit/>
        </a:bodyPr>
        <a:lstStyle/>
        <a:p>
          <a:pPr marL="0" lvl="0" indent="0" algn="l" defTabSz="666750">
            <a:lnSpc>
              <a:spcPct val="100000"/>
            </a:lnSpc>
            <a:spcBef>
              <a:spcPct val="0"/>
            </a:spcBef>
            <a:spcAft>
              <a:spcPct val="35000"/>
            </a:spcAft>
            <a:buNone/>
          </a:pPr>
          <a:r>
            <a:rPr lang="en-US" sz="1500" b="1" kern="1200"/>
            <a:t>Adopted a 5-year  book life for the calculation of monthly expected losses.</a:t>
          </a:r>
          <a:endParaRPr lang="en-US" sz="1500" kern="1200"/>
        </a:p>
      </dsp:txBody>
      <dsp:txXfrm>
        <a:off x="1027265" y="1115934"/>
        <a:ext cx="10382414" cy="889407"/>
      </dsp:txXfrm>
    </dsp:sp>
    <dsp:sp modelId="{F7F457BD-BBFB-4167-860A-5D5520BA27BE}">
      <dsp:nvSpPr>
        <dsp:cNvPr id="0" name=""/>
        <dsp:cNvSpPr/>
      </dsp:nvSpPr>
      <dsp:spPr>
        <a:xfrm>
          <a:off x="0" y="2227693"/>
          <a:ext cx="11409680" cy="8894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0FDEB1-73E8-4378-B91A-50D3EF19C7B7}">
      <dsp:nvSpPr>
        <dsp:cNvPr id="0" name=""/>
        <dsp:cNvSpPr/>
      </dsp:nvSpPr>
      <dsp:spPr>
        <a:xfrm>
          <a:off x="269045" y="2427810"/>
          <a:ext cx="489174" cy="4891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6CA731-6DC7-42F6-9E7C-C4931EE3B7FC}">
      <dsp:nvSpPr>
        <dsp:cNvPr id="0" name=""/>
        <dsp:cNvSpPr/>
      </dsp:nvSpPr>
      <dsp:spPr>
        <a:xfrm>
          <a:off x="1027265" y="2227693"/>
          <a:ext cx="10382414" cy="889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129" tIns="94129" rIns="94129" bIns="94129" numCol="1" spcCol="1270" anchor="ctr" anchorCtr="0">
          <a:noAutofit/>
        </a:bodyPr>
        <a:lstStyle/>
        <a:p>
          <a:pPr marL="0" lvl="0" indent="0" algn="l" defTabSz="666750">
            <a:lnSpc>
              <a:spcPct val="100000"/>
            </a:lnSpc>
            <a:spcBef>
              <a:spcPct val="0"/>
            </a:spcBef>
            <a:spcAft>
              <a:spcPct val="35000"/>
            </a:spcAft>
            <a:buNone/>
          </a:pPr>
          <a:r>
            <a:rPr lang="en-US" sz="1500" b="1" kern="1200" dirty="0"/>
            <a:t>In our business analysis, We have taken the approach of assuming a linear distribution for expected losses over time. This choice aims to provide a systematic and evenly spread projection of anticipated losses throughout the lifespan of our loan portfolio.</a:t>
          </a:r>
          <a:endParaRPr lang="en-US" sz="1500" kern="1200" dirty="0"/>
        </a:p>
      </dsp:txBody>
      <dsp:txXfrm>
        <a:off x="1027265" y="2227693"/>
        <a:ext cx="10382414" cy="889407"/>
      </dsp:txXfrm>
    </dsp:sp>
    <dsp:sp modelId="{5E896A78-28E7-4D38-8C72-700B01B9869E}">
      <dsp:nvSpPr>
        <dsp:cNvPr id="0" name=""/>
        <dsp:cNvSpPr/>
      </dsp:nvSpPr>
      <dsp:spPr>
        <a:xfrm>
          <a:off x="0" y="3339452"/>
          <a:ext cx="11409680" cy="8894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861A66-89E4-45FC-889F-43EA5CB81907}">
      <dsp:nvSpPr>
        <dsp:cNvPr id="0" name=""/>
        <dsp:cNvSpPr/>
      </dsp:nvSpPr>
      <dsp:spPr>
        <a:xfrm>
          <a:off x="269045" y="3539569"/>
          <a:ext cx="489174" cy="4891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DF478D-21B2-44D0-A268-376EB78D4741}">
      <dsp:nvSpPr>
        <dsp:cNvPr id="0" name=""/>
        <dsp:cNvSpPr/>
      </dsp:nvSpPr>
      <dsp:spPr>
        <a:xfrm>
          <a:off x="1027265" y="3339452"/>
          <a:ext cx="10382414" cy="889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129" tIns="94129" rIns="94129" bIns="94129" numCol="1" spcCol="1270" anchor="ctr" anchorCtr="0">
          <a:noAutofit/>
        </a:bodyPr>
        <a:lstStyle/>
        <a:p>
          <a:pPr marL="0" lvl="0" indent="0" algn="l" defTabSz="666750">
            <a:lnSpc>
              <a:spcPct val="100000"/>
            </a:lnSpc>
            <a:spcBef>
              <a:spcPct val="0"/>
            </a:spcBef>
            <a:spcAft>
              <a:spcPct val="35000"/>
            </a:spcAft>
            <a:buNone/>
          </a:pPr>
          <a:r>
            <a:rPr lang="en-US" sz="1500" b="1" kern="1200" dirty="0"/>
            <a:t>We assume that the value of the business is equivalent to the value of the loan book. Additionally, we operate under the assumption that the entire acquisition can be financed using 100% debt at an annual cost of 8%.</a:t>
          </a:r>
          <a:endParaRPr lang="en-US" sz="1500" kern="1200" dirty="0"/>
        </a:p>
      </dsp:txBody>
      <dsp:txXfrm>
        <a:off x="1027265" y="3339452"/>
        <a:ext cx="10382414" cy="889407"/>
      </dsp:txXfrm>
    </dsp:sp>
    <dsp:sp modelId="{D6DCA028-C219-4AB8-983C-7078D6EC0FE2}">
      <dsp:nvSpPr>
        <dsp:cNvPr id="0" name=""/>
        <dsp:cNvSpPr/>
      </dsp:nvSpPr>
      <dsp:spPr>
        <a:xfrm>
          <a:off x="0" y="4451212"/>
          <a:ext cx="11409680" cy="8894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63A840-C998-4086-925A-F1191E594848}">
      <dsp:nvSpPr>
        <dsp:cNvPr id="0" name=""/>
        <dsp:cNvSpPr/>
      </dsp:nvSpPr>
      <dsp:spPr>
        <a:xfrm>
          <a:off x="269045" y="4651328"/>
          <a:ext cx="489174" cy="4891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50B24C-0EBC-44A1-A47F-3431C2452BE3}">
      <dsp:nvSpPr>
        <dsp:cNvPr id="0" name=""/>
        <dsp:cNvSpPr/>
      </dsp:nvSpPr>
      <dsp:spPr>
        <a:xfrm>
          <a:off x="1027265" y="4451212"/>
          <a:ext cx="10382414" cy="889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129" tIns="94129" rIns="94129" bIns="94129" numCol="1" spcCol="1270" anchor="ctr" anchorCtr="0">
          <a:noAutofit/>
        </a:bodyPr>
        <a:lstStyle/>
        <a:p>
          <a:pPr marL="0" lvl="0" indent="0" algn="l" defTabSz="666750">
            <a:lnSpc>
              <a:spcPct val="100000"/>
            </a:lnSpc>
            <a:spcBef>
              <a:spcPct val="0"/>
            </a:spcBef>
            <a:spcAft>
              <a:spcPct val="35000"/>
            </a:spcAft>
            <a:buNone/>
          </a:pPr>
          <a:r>
            <a:rPr lang="en-US" sz="1500" b="1" kern="1200"/>
            <a:t>The company's operating expenses, which are the costs associated with running its operations, are estimated to be 2% of the outstanding loan receivables.</a:t>
          </a:r>
          <a:endParaRPr lang="en-US" sz="1500" kern="1200"/>
        </a:p>
      </dsp:txBody>
      <dsp:txXfrm>
        <a:off x="1027265" y="4451212"/>
        <a:ext cx="10382414" cy="8894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812048-5CA8-4A3E-8F19-AB4938067E51}">
      <dsp:nvSpPr>
        <dsp:cNvPr id="0" name=""/>
        <dsp:cNvSpPr/>
      </dsp:nvSpPr>
      <dsp:spPr>
        <a:xfrm>
          <a:off x="0" y="332089"/>
          <a:ext cx="11445240" cy="90909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IN" sz="3700" b="1" u="sng" kern="1200"/>
            <a:t>Current Value of  Portfolio</a:t>
          </a:r>
          <a:r>
            <a:rPr lang="en-IN" sz="3700" b="1" kern="1200"/>
            <a:t>: </a:t>
          </a:r>
          <a:r>
            <a:rPr lang="en-IN" sz="3700" kern="1200"/>
            <a:t>Net Asset/ Annuity Factor</a:t>
          </a:r>
          <a:endParaRPr lang="en-CA" sz="3700" kern="1200"/>
        </a:p>
      </dsp:txBody>
      <dsp:txXfrm>
        <a:off x="44378" y="376467"/>
        <a:ext cx="11356484" cy="820334"/>
      </dsp:txXfrm>
    </dsp:sp>
    <dsp:sp modelId="{5E76065C-3906-42CE-A979-60F4BAA4DB4C}">
      <dsp:nvSpPr>
        <dsp:cNvPr id="0" name=""/>
        <dsp:cNvSpPr/>
      </dsp:nvSpPr>
      <dsp:spPr>
        <a:xfrm>
          <a:off x="0" y="1241179"/>
          <a:ext cx="11445240" cy="3293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3386"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IN" sz="2900" b="1" kern="1200"/>
            <a:t>Net Asset </a:t>
          </a:r>
          <a:r>
            <a:rPr lang="en-IN" sz="2900" kern="1200"/>
            <a:t>= Total Asset/ Total Expenses</a:t>
          </a:r>
          <a:endParaRPr lang="en-CA" sz="2900" kern="1200"/>
        </a:p>
        <a:p>
          <a:pPr marL="285750" lvl="1" indent="-285750" algn="l" defTabSz="1289050">
            <a:lnSpc>
              <a:spcPct val="90000"/>
            </a:lnSpc>
            <a:spcBef>
              <a:spcPct val="0"/>
            </a:spcBef>
            <a:spcAft>
              <a:spcPct val="20000"/>
            </a:spcAft>
            <a:buChar char="•"/>
          </a:pPr>
          <a:r>
            <a:rPr lang="en-CA" sz="2900" b="1" kern="1200" dirty="0"/>
            <a:t>Annuity Factor:  </a:t>
          </a:r>
          <a:r>
            <a:rPr lang="en-US" sz="2900" kern="1200" dirty="0"/>
            <a:t>It C</a:t>
          </a:r>
          <a:r>
            <a:rPr lang="en-US" sz="2900" b="0" i="0" kern="1200" dirty="0"/>
            <a:t>alculate the present value of a series of equal cash flows occurring at regular intervals over a specified period and below ar</a:t>
          </a:r>
          <a:r>
            <a:rPr lang="en-US" sz="2900" kern="1200" dirty="0"/>
            <a:t>e the inputs:</a:t>
          </a:r>
          <a:endParaRPr lang="en-CA" sz="2900" kern="1200" dirty="0"/>
        </a:p>
        <a:p>
          <a:pPr marL="571500" lvl="2" indent="-285750" algn="l" defTabSz="1289050">
            <a:lnSpc>
              <a:spcPct val="90000"/>
            </a:lnSpc>
            <a:spcBef>
              <a:spcPct val="0"/>
            </a:spcBef>
            <a:spcAft>
              <a:spcPct val="20000"/>
            </a:spcAft>
            <a:buFont typeface="+mj-lt"/>
            <a:buAutoNum type="arabicPeriod"/>
          </a:pPr>
          <a:r>
            <a:rPr lang="en-US" sz="2900" kern="1200" dirty="0"/>
            <a:t>Cost of Capital per month: </a:t>
          </a:r>
          <a:r>
            <a:rPr lang="en-US" sz="2900" b="1" kern="1200" dirty="0"/>
            <a:t>0.08%</a:t>
          </a:r>
          <a:endParaRPr lang="en-CA" sz="2900" kern="1200" dirty="0"/>
        </a:p>
        <a:p>
          <a:pPr marL="571500" lvl="2" indent="-285750" algn="l" defTabSz="1289050">
            <a:lnSpc>
              <a:spcPct val="90000"/>
            </a:lnSpc>
            <a:spcBef>
              <a:spcPct val="0"/>
            </a:spcBef>
            <a:spcAft>
              <a:spcPct val="20000"/>
            </a:spcAft>
            <a:buFont typeface="+mj-lt"/>
            <a:buAutoNum type="arabicPeriod"/>
          </a:pPr>
          <a:r>
            <a:rPr lang="en-US" sz="2900" b="0" i="0" kern="1200" dirty="0"/>
            <a:t>Life of Book: </a:t>
          </a:r>
          <a:r>
            <a:rPr lang="en-US" sz="2900" b="1" i="0" kern="1200" dirty="0"/>
            <a:t>60 Month</a:t>
          </a:r>
          <a:endParaRPr lang="en-CA" sz="2900" kern="1200" dirty="0"/>
        </a:p>
        <a:p>
          <a:pPr marL="285750" lvl="1" indent="-285750" algn="l" defTabSz="1289050">
            <a:lnSpc>
              <a:spcPct val="90000"/>
            </a:lnSpc>
            <a:spcBef>
              <a:spcPct val="0"/>
            </a:spcBef>
            <a:spcAft>
              <a:spcPct val="20000"/>
            </a:spcAft>
            <a:buChar char="•"/>
          </a:pPr>
          <a:r>
            <a:rPr lang="en-US" sz="2900" b="1" i="0" kern="1200" dirty="0"/>
            <a:t>The Current Worth of the Portfolio is</a:t>
          </a:r>
          <a:r>
            <a:rPr lang="en-US" sz="2900" b="0" i="0" kern="1200" dirty="0"/>
            <a:t>:  </a:t>
          </a:r>
          <a:r>
            <a:rPr lang="en-US" sz="2900" b="0" i="0" kern="1200" dirty="0">
              <a:solidFill>
                <a:schemeClr val="accent6">
                  <a:lumMod val="75000"/>
                </a:schemeClr>
              </a:solidFill>
            </a:rPr>
            <a:t>170582$</a:t>
          </a:r>
          <a:endParaRPr lang="en-CA" sz="2900" kern="1200" dirty="0">
            <a:solidFill>
              <a:schemeClr val="accent6">
                <a:lumMod val="75000"/>
              </a:schemeClr>
            </a:solidFill>
          </a:endParaRPr>
        </a:p>
      </dsp:txBody>
      <dsp:txXfrm>
        <a:off x="0" y="1241179"/>
        <a:ext cx="11445240" cy="32933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7256-4B37-EACA-64AD-29F5098B36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1B343EA-4AB8-D930-1E39-CA964F77CB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D19FE1ED-FC5D-D02E-CC85-85E401CFCF07}"/>
              </a:ext>
            </a:extLst>
          </p:cNvPr>
          <p:cNvSpPr>
            <a:spLocks noGrp="1"/>
          </p:cNvSpPr>
          <p:nvPr>
            <p:ph type="dt" sz="half" idx="10"/>
          </p:nvPr>
        </p:nvSpPr>
        <p:spPr/>
        <p:txBody>
          <a:bodyPr/>
          <a:lstStyle/>
          <a:p>
            <a:fld id="{2151B498-5470-45E2-8E2F-D2C60685D7DB}" type="datetimeFigureOut">
              <a:rPr lang="en-CA" smtClean="0"/>
              <a:t>2024-04-16</a:t>
            </a:fld>
            <a:endParaRPr lang="en-CA"/>
          </a:p>
        </p:txBody>
      </p:sp>
      <p:sp>
        <p:nvSpPr>
          <p:cNvPr id="5" name="Footer Placeholder 4">
            <a:extLst>
              <a:ext uri="{FF2B5EF4-FFF2-40B4-BE49-F238E27FC236}">
                <a16:creationId xmlns:a16="http://schemas.microsoft.com/office/drawing/2014/main" id="{45BB6877-232D-91B9-4260-C651B678286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B3CA3E1-DD88-9FBF-C47A-744FB673B4E4}"/>
              </a:ext>
            </a:extLst>
          </p:cNvPr>
          <p:cNvSpPr>
            <a:spLocks noGrp="1"/>
          </p:cNvSpPr>
          <p:nvPr>
            <p:ph type="sldNum" sz="quarter" idx="12"/>
          </p:nvPr>
        </p:nvSpPr>
        <p:spPr/>
        <p:txBody>
          <a:bodyPr/>
          <a:lstStyle/>
          <a:p>
            <a:fld id="{F96A9488-8894-4507-B486-E3091B2BC568}" type="slidenum">
              <a:rPr lang="en-CA" smtClean="0"/>
              <a:t>‹#›</a:t>
            </a:fld>
            <a:endParaRPr lang="en-CA"/>
          </a:p>
        </p:txBody>
      </p:sp>
    </p:spTree>
    <p:extLst>
      <p:ext uri="{BB962C8B-B14F-4D97-AF65-F5344CB8AC3E}">
        <p14:creationId xmlns:p14="http://schemas.microsoft.com/office/powerpoint/2010/main" val="3845400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2E61F-4962-7F4D-82DF-009A69F5D46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ED8A03B-FBD2-0A65-0D12-509E017C9E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75EDAB8-7201-6738-24A4-0F13134ADF1C}"/>
              </a:ext>
            </a:extLst>
          </p:cNvPr>
          <p:cNvSpPr>
            <a:spLocks noGrp="1"/>
          </p:cNvSpPr>
          <p:nvPr>
            <p:ph type="dt" sz="half" idx="10"/>
          </p:nvPr>
        </p:nvSpPr>
        <p:spPr/>
        <p:txBody>
          <a:bodyPr/>
          <a:lstStyle/>
          <a:p>
            <a:fld id="{2151B498-5470-45E2-8E2F-D2C60685D7DB}" type="datetimeFigureOut">
              <a:rPr lang="en-CA" smtClean="0"/>
              <a:t>2024-04-16</a:t>
            </a:fld>
            <a:endParaRPr lang="en-CA"/>
          </a:p>
        </p:txBody>
      </p:sp>
      <p:sp>
        <p:nvSpPr>
          <p:cNvPr id="5" name="Footer Placeholder 4">
            <a:extLst>
              <a:ext uri="{FF2B5EF4-FFF2-40B4-BE49-F238E27FC236}">
                <a16:creationId xmlns:a16="http://schemas.microsoft.com/office/drawing/2014/main" id="{AC6066AF-2DFB-DD91-E462-2F31FCFA498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261FAC0-86F9-30C7-3508-410D2759C2B8}"/>
              </a:ext>
            </a:extLst>
          </p:cNvPr>
          <p:cNvSpPr>
            <a:spLocks noGrp="1"/>
          </p:cNvSpPr>
          <p:nvPr>
            <p:ph type="sldNum" sz="quarter" idx="12"/>
          </p:nvPr>
        </p:nvSpPr>
        <p:spPr/>
        <p:txBody>
          <a:bodyPr/>
          <a:lstStyle/>
          <a:p>
            <a:fld id="{F96A9488-8894-4507-B486-E3091B2BC568}" type="slidenum">
              <a:rPr lang="en-CA" smtClean="0"/>
              <a:t>‹#›</a:t>
            </a:fld>
            <a:endParaRPr lang="en-CA"/>
          </a:p>
        </p:txBody>
      </p:sp>
    </p:spTree>
    <p:extLst>
      <p:ext uri="{BB962C8B-B14F-4D97-AF65-F5344CB8AC3E}">
        <p14:creationId xmlns:p14="http://schemas.microsoft.com/office/powerpoint/2010/main" val="28041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78FD24-8383-33CC-22AD-ADE7267B3E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9129A71-FA77-7FDA-E153-F472297BF2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4FC0825-6B02-CA48-AED8-97ADA33F2E29}"/>
              </a:ext>
            </a:extLst>
          </p:cNvPr>
          <p:cNvSpPr>
            <a:spLocks noGrp="1"/>
          </p:cNvSpPr>
          <p:nvPr>
            <p:ph type="dt" sz="half" idx="10"/>
          </p:nvPr>
        </p:nvSpPr>
        <p:spPr/>
        <p:txBody>
          <a:bodyPr/>
          <a:lstStyle/>
          <a:p>
            <a:fld id="{2151B498-5470-45E2-8E2F-D2C60685D7DB}" type="datetimeFigureOut">
              <a:rPr lang="en-CA" smtClean="0"/>
              <a:t>2024-04-16</a:t>
            </a:fld>
            <a:endParaRPr lang="en-CA"/>
          </a:p>
        </p:txBody>
      </p:sp>
      <p:sp>
        <p:nvSpPr>
          <p:cNvPr id="5" name="Footer Placeholder 4">
            <a:extLst>
              <a:ext uri="{FF2B5EF4-FFF2-40B4-BE49-F238E27FC236}">
                <a16:creationId xmlns:a16="http://schemas.microsoft.com/office/drawing/2014/main" id="{1CB76306-944E-32F2-9C4F-82F6252940B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63133C1-1ED1-95FC-8BC4-FFCB8A95A8E0}"/>
              </a:ext>
            </a:extLst>
          </p:cNvPr>
          <p:cNvSpPr>
            <a:spLocks noGrp="1"/>
          </p:cNvSpPr>
          <p:nvPr>
            <p:ph type="sldNum" sz="quarter" idx="12"/>
          </p:nvPr>
        </p:nvSpPr>
        <p:spPr/>
        <p:txBody>
          <a:bodyPr/>
          <a:lstStyle/>
          <a:p>
            <a:fld id="{F96A9488-8894-4507-B486-E3091B2BC568}" type="slidenum">
              <a:rPr lang="en-CA" smtClean="0"/>
              <a:t>‹#›</a:t>
            </a:fld>
            <a:endParaRPr lang="en-CA"/>
          </a:p>
        </p:txBody>
      </p:sp>
    </p:spTree>
    <p:extLst>
      <p:ext uri="{BB962C8B-B14F-4D97-AF65-F5344CB8AC3E}">
        <p14:creationId xmlns:p14="http://schemas.microsoft.com/office/powerpoint/2010/main" val="1343328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9A081-EC37-5677-492B-64ADD3E7D37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026A560-8B19-C6DC-B01D-89CCD58C3A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E442884-27C3-D31D-5D1A-4DA11F49CC3B}"/>
              </a:ext>
            </a:extLst>
          </p:cNvPr>
          <p:cNvSpPr>
            <a:spLocks noGrp="1"/>
          </p:cNvSpPr>
          <p:nvPr>
            <p:ph type="dt" sz="half" idx="10"/>
          </p:nvPr>
        </p:nvSpPr>
        <p:spPr/>
        <p:txBody>
          <a:bodyPr/>
          <a:lstStyle/>
          <a:p>
            <a:fld id="{2151B498-5470-45E2-8E2F-D2C60685D7DB}" type="datetimeFigureOut">
              <a:rPr lang="en-CA" smtClean="0"/>
              <a:t>2024-04-16</a:t>
            </a:fld>
            <a:endParaRPr lang="en-CA"/>
          </a:p>
        </p:txBody>
      </p:sp>
      <p:sp>
        <p:nvSpPr>
          <p:cNvPr id="5" name="Footer Placeholder 4">
            <a:extLst>
              <a:ext uri="{FF2B5EF4-FFF2-40B4-BE49-F238E27FC236}">
                <a16:creationId xmlns:a16="http://schemas.microsoft.com/office/drawing/2014/main" id="{FE57BB88-5420-C2C7-CC63-566BD78B807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2E925A7-3321-13A9-A867-80CBC0DA5EC4}"/>
              </a:ext>
            </a:extLst>
          </p:cNvPr>
          <p:cNvSpPr>
            <a:spLocks noGrp="1"/>
          </p:cNvSpPr>
          <p:nvPr>
            <p:ph type="sldNum" sz="quarter" idx="12"/>
          </p:nvPr>
        </p:nvSpPr>
        <p:spPr/>
        <p:txBody>
          <a:bodyPr/>
          <a:lstStyle/>
          <a:p>
            <a:fld id="{F96A9488-8894-4507-B486-E3091B2BC568}" type="slidenum">
              <a:rPr lang="en-CA" smtClean="0"/>
              <a:t>‹#›</a:t>
            </a:fld>
            <a:endParaRPr lang="en-CA"/>
          </a:p>
        </p:txBody>
      </p:sp>
    </p:spTree>
    <p:extLst>
      <p:ext uri="{BB962C8B-B14F-4D97-AF65-F5344CB8AC3E}">
        <p14:creationId xmlns:p14="http://schemas.microsoft.com/office/powerpoint/2010/main" val="3225482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41BD0-CBC9-7629-C5ED-BC87A23A72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A60821E-E5A1-953A-9BC4-CA1B2A1D4BB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59D782-618B-4EC9-4E54-BCD8F339D521}"/>
              </a:ext>
            </a:extLst>
          </p:cNvPr>
          <p:cNvSpPr>
            <a:spLocks noGrp="1"/>
          </p:cNvSpPr>
          <p:nvPr>
            <p:ph type="dt" sz="half" idx="10"/>
          </p:nvPr>
        </p:nvSpPr>
        <p:spPr/>
        <p:txBody>
          <a:bodyPr/>
          <a:lstStyle/>
          <a:p>
            <a:fld id="{2151B498-5470-45E2-8E2F-D2C60685D7DB}" type="datetimeFigureOut">
              <a:rPr lang="en-CA" smtClean="0"/>
              <a:t>2024-04-16</a:t>
            </a:fld>
            <a:endParaRPr lang="en-CA"/>
          </a:p>
        </p:txBody>
      </p:sp>
      <p:sp>
        <p:nvSpPr>
          <p:cNvPr id="5" name="Footer Placeholder 4">
            <a:extLst>
              <a:ext uri="{FF2B5EF4-FFF2-40B4-BE49-F238E27FC236}">
                <a16:creationId xmlns:a16="http://schemas.microsoft.com/office/drawing/2014/main" id="{BD1504AC-0AFC-B630-3BD6-5F42235874B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3ADEB81-2B95-C7E9-F7B7-920C2C592326}"/>
              </a:ext>
            </a:extLst>
          </p:cNvPr>
          <p:cNvSpPr>
            <a:spLocks noGrp="1"/>
          </p:cNvSpPr>
          <p:nvPr>
            <p:ph type="sldNum" sz="quarter" idx="12"/>
          </p:nvPr>
        </p:nvSpPr>
        <p:spPr/>
        <p:txBody>
          <a:bodyPr/>
          <a:lstStyle/>
          <a:p>
            <a:fld id="{F96A9488-8894-4507-B486-E3091B2BC568}" type="slidenum">
              <a:rPr lang="en-CA" smtClean="0"/>
              <a:t>‹#›</a:t>
            </a:fld>
            <a:endParaRPr lang="en-CA"/>
          </a:p>
        </p:txBody>
      </p:sp>
    </p:spTree>
    <p:extLst>
      <p:ext uri="{BB962C8B-B14F-4D97-AF65-F5344CB8AC3E}">
        <p14:creationId xmlns:p14="http://schemas.microsoft.com/office/powerpoint/2010/main" val="2921244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CC3E7-9FF1-F29D-90DB-FFDA4455898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810EF96-1985-B33E-2690-4087121305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8A8550E-D71E-338F-576D-93F2A57CD0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0BF973E-0493-6D67-3844-66BDA53800DB}"/>
              </a:ext>
            </a:extLst>
          </p:cNvPr>
          <p:cNvSpPr>
            <a:spLocks noGrp="1"/>
          </p:cNvSpPr>
          <p:nvPr>
            <p:ph type="dt" sz="half" idx="10"/>
          </p:nvPr>
        </p:nvSpPr>
        <p:spPr/>
        <p:txBody>
          <a:bodyPr/>
          <a:lstStyle/>
          <a:p>
            <a:fld id="{2151B498-5470-45E2-8E2F-D2C60685D7DB}" type="datetimeFigureOut">
              <a:rPr lang="en-CA" smtClean="0"/>
              <a:t>2024-04-16</a:t>
            </a:fld>
            <a:endParaRPr lang="en-CA"/>
          </a:p>
        </p:txBody>
      </p:sp>
      <p:sp>
        <p:nvSpPr>
          <p:cNvPr id="6" name="Footer Placeholder 5">
            <a:extLst>
              <a:ext uri="{FF2B5EF4-FFF2-40B4-BE49-F238E27FC236}">
                <a16:creationId xmlns:a16="http://schemas.microsoft.com/office/drawing/2014/main" id="{D6E4DFF3-8650-C72C-1579-57C5E8601C0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AC5A2D3-C89D-EC0F-BAE2-9AAAD5455EE8}"/>
              </a:ext>
            </a:extLst>
          </p:cNvPr>
          <p:cNvSpPr>
            <a:spLocks noGrp="1"/>
          </p:cNvSpPr>
          <p:nvPr>
            <p:ph type="sldNum" sz="quarter" idx="12"/>
          </p:nvPr>
        </p:nvSpPr>
        <p:spPr/>
        <p:txBody>
          <a:bodyPr/>
          <a:lstStyle/>
          <a:p>
            <a:fld id="{F96A9488-8894-4507-B486-E3091B2BC568}" type="slidenum">
              <a:rPr lang="en-CA" smtClean="0"/>
              <a:t>‹#›</a:t>
            </a:fld>
            <a:endParaRPr lang="en-CA"/>
          </a:p>
        </p:txBody>
      </p:sp>
    </p:spTree>
    <p:extLst>
      <p:ext uri="{BB962C8B-B14F-4D97-AF65-F5344CB8AC3E}">
        <p14:creationId xmlns:p14="http://schemas.microsoft.com/office/powerpoint/2010/main" val="799316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53185-9751-8E29-C3CB-949CA464EE7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DC42E55-C13D-FADB-DED8-BEAB242178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5E4FE4-F45A-88D5-CD09-F895279126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6E9F887-7F66-BF7E-FFD9-5F423AC05C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FB410B-4FA1-1DAC-A2A9-D885A3E117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0A42CD5A-94DD-158B-602D-9DD8D51DEA4B}"/>
              </a:ext>
            </a:extLst>
          </p:cNvPr>
          <p:cNvSpPr>
            <a:spLocks noGrp="1"/>
          </p:cNvSpPr>
          <p:nvPr>
            <p:ph type="dt" sz="half" idx="10"/>
          </p:nvPr>
        </p:nvSpPr>
        <p:spPr/>
        <p:txBody>
          <a:bodyPr/>
          <a:lstStyle/>
          <a:p>
            <a:fld id="{2151B498-5470-45E2-8E2F-D2C60685D7DB}" type="datetimeFigureOut">
              <a:rPr lang="en-CA" smtClean="0"/>
              <a:t>2024-04-16</a:t>
            </a:fld>
            <a:endParaRPr lang="en-CA"/>
          </a:p>
        </p:txBody>
      </p:sp>
      <p:sp>
        <p:nvSpPr>
          <p:cNvPr id="8" name="Footer Placeholder 7">
            <a:extLst>
              <a:ext uri="{FF2B5EF4-FFF2-40B4-BE49-F238E27FC236}">
                <a16:creationId xmlns:a16="http://schemas.microsoft.com/office/drawing/2014/main" id="{FB5B0EC2-7418-AC6F-03CC-EECCEEEDA2F7}"/>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DCFF240-D5E7-AB6F-1C03-4F0999CE26EB}"/>
              </a:ext>
            </a:extLst>
          </p:cNvPr>
          <p:cNvSpPr>
            <a:spLocks noGrp="1"/>
          </p:cNvSpPr>
          <p:nvPr>
            <p:ph type="sldNum" sz="quarter" idx="12"/>
          </p:nvPr>
        </p:nvSpPr>
        <p:spPr/>
        <p:txBody>
          <a:bodyPr/>
          <a:lstStyle/>
          <a:p>
            <a:fld id="{F96A9488-8894-4507-B486-E3091B2BC568}" type="slidenum">
              <a:rPr lang="en-CA" smtClean="0"/>
              <a:t>‹#›</a:t>
            </a:fld>
            <a:endParaRPr lang="en-CA"/>
          </a:p>
        </p:txBody>
      </p:sp>
    </p:spTree>
    <p:extLst>
      <p:ext uri="{BB962C8B-B14F-4D97-AF65-F5344CB8AC3E}">
        <p14:creationId xmlns:p14="http://schemas.microsoft.com/office/powerpoint/2010/main" val="1368133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94C30-206F-9E8B-9434-D1D07C3F0BA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84C368C-B444-ED34-6252-220CA3340FBB}"/>
              </a:ext>
            </a:extLst>
          </p:cNvPr>
          <p:cNvSpPr>
            <a:spLocks noGrp="1"/>
          </p:cNvSpPr>
          <p:nvPr>
            <p:ph type="dt" sz="half" idx="10"/>
          </p:nvPr>
        </p:nvSpPr>
        <p:spPr/>
        <p:txBody>
          <a:bodyPr/>
          <a:lstStyle/>
          <a:p>
            <a:fld id="{2151B498-5470-45E2-8E2F-D2C60685D7DB}" type="datetimeFigureOut">
              <a:rPr lang="en-CA" smtClean="0"/>
              <a:t>2024-04-16</a:t>
            </a:fld>
            <a:endParaRPr lang="en-CA"/>
          </a:p>
        </p:txBody>
      </p:sp>
      <p:sp>
        <p:nvSpPr>
          <p:cNvPr id="4" name="Footer Placeholder 3">
            <a:extLst>
              <a:ext uri="{FF2B5EF4-FFF2-40B4-BE49-F238E27FC236}">
                <a16:creationId xmlns:a16="http://schemas.microsoft.com/office/drawing/2014/main" id="{CB1BBFF9-A7D6-C01F-6D74-1B607C0020FC}"/>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FE328185-12EF-2016-1C1F-E32826F46B9B}"/>
              </a:ext>
            </a:extLst>
          </p:cNvPr>
          <p:cNvSpPr>
            <a:spLocks noGrp="1"/>
          </p:cNvSpPr>
          <p:nvPr>
            <p:ph type="sldNum" sz="quarter" idx="12"/>
          </p:nvPr>
        </p:nvSpPr>
        <p:spPr/>
        <p:txBody>
          <a:bodyPr/>
          <a:lstStyle/>
          <a:p>
            <a:fld id="{F96A9488-8894-4507-B486-E3091B2BC568}" type="slidenum">
              <a:rPr lang="en-CA" smtClean="0"/>
              <a:t>‹#›</a:t>
            </a:fld>
            <a:endParaRPr lang="en-CA"/>
          </a:p>
        </p:txBody>
      </p:sp>
    </p:spTree>
    <p:extLst>
      <p:ext uri="{BB962C8B-B14F-4D97-AF65-F5344CB8AC3E}">
        <p14:creationId xmlns:p14="http://schemas.microsoft.com/office/powerpoint/2010/main" val="3052647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A65794-F0ED-A145-3D44-75E2B2BC377E}"/>
              </a:ext>
            </a:extLst>
          </p:cNvPr>
          <p:cNvSpPr>
            <a:spLocks noGrp="1"/>
          </p:cNvSpPr>
          <p:nvPr>
            <p:ph type="dt" sz="half" idx="10"/>
          </p:nvPr>
        </p:nvSpPr>
        <p:spPr/>
        <p:txBody>
          <a:bodyPr/>
          <a:lstStyle/>
          <a:p>
            <a:fld id="{2151B498-5470-45E2-8E2F-D2C60685D7DB}" type="datetimeFigureOut">
              <a:rPr lang="en-CA" smtClean="0"/>
              <a:t>2024-04-16</a:t>
            </a:fld>
            <a:endParaRPr lang="en-CA"/>
          </a:p>
        </p:txBody>
      </p:sp>
      <p:sp>
        <p:nvSpPr>
          <p:cNvPr id="3" name="Footer Placeholder 2">
            <a:extLst>
              <a:ext uri="{FF2B5EF4-FFF2-40B4-BE49-F238E27FC236}">
                <a16:creationId xmlns:a16="http://schemas.microsoft.com/office/drawing/2014/main" id="{1E6E01E7-3F4A-15A4-B6FE-7E7A90C5A93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91E9055-E660-834D-CFB5-1F5AB4AAD42C}"/>
              </a:ext>
            </a:extLst>
          </p:cNvPr>
          <p:cNvSpPr>
            <a:spLocks noGrp="1"/>
          </p:cNvSpPr>
          <p:nvPr>
            <p:ph type="sldNum" sz="quarter" idx="12"/>
          </p:nvPr>
        </p:nvSpPr>
        <p:spPr/>
        <p:txBody>
          <a:bodyPr/>
          <a:lstStyle/>
          <a:p>
            <a:fld id="{F96A9488-8894-4507-B486-E3091B2BC568}" type="slidenum">
              <a:rPr lang="en-CA" smtClean="0"/>
              <a:t>‹#›</a:t>
            </a:fld>
            <a:endParaRPr lang="en-CA"/>
          </a:p>
        </p:txBody>
      </p:sp>
    </p:spTree>
    <p:extLst>
      <p:ext uri="{BB962C8B-B14F-4D97-AF65-F5344CB8AC3E}">
        <p14:creationId xmlns:p14="http://schemas.microsoft.com/office/powerpoint/2010/main" val="3363341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F7372-24C6-E487-DD43-ADCB5E3B0E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A2B80D98-0B52-C8A4-DC89-7C144109CA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05BA3A9-1507-B346-6C90-A9DA66EE97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6DBCFE-D53C-D647-85EB-283BDD80196C}"/>
              </a:ext>
            </a:extLst>
          </p:cNvPr>
          <p:cNvSpPr>
            <a:spLocks noGrp="1"/>
          </p:cNvSpPr>
          <p:nvPr>
            <p:ph type="dt" sz="half" idx="10"/>
          </p:nvPr>
        </p:nvSpPr>
        <p:spPr/>
        <p:txBody>
          <a:bodyPr/>
          <a:lstStyle/>
          <a:p>
            <a:fld id="{2151B498-5470-45E2-8E2F-D2C60685D7DB}" type="datetimeFigureOut">
              <a:rPr lang="en-CA" smtClean="0"/>
              <a:t>2024-04-16</a:t>
            </a:fld>
            <a:endParaRPr lang="en-CA"/>
          </a:p>
        </p:txBody>
      </p:sp>
      <p:sp>
        <p:nvSpPr>
          <p:cNvPr id="6" name="Footer Placeholder 5">
            <a:extLst>
              <a:ext uri="{FF2B5EF4-FFF2-40B4-BE49-F238E27FC236}">
                <a16:creationId xmlns:a16="http://schemas.microsoft.com/office/drawing/2014/main" id="{0F94460D-FF0C-6F06-2F84-F0B6AE4F130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2EC21A7-EDCD-B593-E501-B521EF0A7072}"/>
              </a:ext>
            </a:extLst>
          </p:cNvPr>
          <p:cNvSpPr>
            <a:spLocks noGrp="1"/>
          </p:cNvSpPr>
          <p:nvPr>
            <p:ph type="sldNum" sz="quarter" idx="12"/>
          </p:nvPr>
        </p:nvSpPr>
        <p:spPr/>
        <p:txBody>
          <a:bodyPr/>
          <a:lstStyle/>
          <a:p>
            <a:fld id="{F96A9488-8894-4507-B486-E3091B2BC568}" type="slidenum">
              <a:rPr lang="en-CA" smtClean="0"/>
              <a:t>‹#›</a:t>
            </a:fld>
            <a:endParaRPr lang="en-CA"/>
          </a:p>
        </p:txBody>
      </p:sp>
    </p:spTree>
    <p:extLst>
      <p:ext uri="{BB962C8B-B14F-4D97-AF65-F5344CB8AC3E}">
        <p14:creationId xmlns:p14="http://schemas.microsoft.com/office/powerpoint/2010/main" val="841791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2FC66-B0A3-D90E-1016-0AF1DFBBD6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97DA183-FC37-BE54-CB56-4243367F18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37B81AE-2D41-6F9E-B3EA-657D365C17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FE3DFA-50C4-7F1E-5D86-4598E1582900}"/>
              </a:ext>
            </a:extLst>
          </p:cNvPr>
          <p:cNvSpPr>
            <a:spLocks noGrp="1"/>
          </p:cNvSpPr>
          <p:nvPr>
            <p:ph type="dt" sz="half" idx="10"/>
          </p:nvPr>
        </p:nvSpPr>
        <p:spPr/>
        <p:txBody>
          <a:bodyPr/>
          <a:lstStyle/>
          <a:p>
            <a:fld id="{2151B498-5470-45E2-8E2F-D2C60685D7DB}" type="datetimeFigureOut">
              <a:rPr lang="en-CA" smtClean="0"/>
              <a:t>2024-04-16</a:t>
            </a:fld>
            <a:endParaRPr lang="en-CA"/>
          </a:p>
        </p:txBody>
      </p:sp>
      <p:sp>
        <p:nvSpPr>
          <p:cNvPr id="6" name="Footer Placeholder 5">
            <a:extLst>
              <a:ext uri="{FF2B5EF4-FFF2-40B4-BE49-F238E27FC236}">
                <a16:creationId xmlns:a16="http://schemas.microsoft.com/office/drawing/2014/main" id="{39349245-B6D4-590E-6EB3-6833F20EDAA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82DDFDB-643C-62EB-E837-21409BB3C124}"/>
              </a:ext>
            </a:extLst>
          </p:cNvPr>
          <p:cNvSpPr>
            <a:spLocks noGrp="1"/>
          </p:cNvSpPr>
          <p:nvPr>
            <p:ph type="sldNum" sz="quarter" idx="12"/>
          </p:nvPr>
        </p:nvSpPr>
        <p:spPr/>
        <p:txBody>
          <a:bodyPr/>
          <a:lstStyle/>
          <a:p>
            <a:fld id="{F96A9488-8894-4507-B486-E3091B2BC568}" type="slidenum">
              <a:rPr lang="en-CA" smtClean="0"/>
              <a:t>‹#›</a:t>
            </a:fld>
            <a:endParaRPr lang="en-CA"/>
          </a:p>
        </p:txBody>
      </p:sp>
    </p:spTree>
    <p:extLst>
      <p:ext uri="{BB962C8B-B14F-4D97-AF65-F5344CB8AC3E}">
        <p14:creationId xmlns:p14="http://schemas.microsoft.com/office/powerpoint/2010/main" val="4123238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FDEFA9-C41B-C306-CA38-2A3D698CF3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9CD4064-76B7-F61F-9075-D14EEE726E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95664E3-7A6F-F87C-531B-CFEF647598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151B498-5470-45E2-8E2F-D2C60685D7DB}" type="datetimeFigureOut">
              <a:rPr lang="en-CA" smtClean="0"/>
              <a:t>2024-04-16</a:t>
            </a:fld>
            <a:endParaRPr lang="en-CA"/>
          </a:p>
        </p:txBody>
      </p:sp>
      <p:sp>
        <p:nvSpPr>
          <p:cNvPr id="5" name="Footer Placeholder 4">
            <a:extLst>
              <a:ext uri="{FF2B5EF4-FFF2-40B4-BE49-F238E27FC236}">
                <a16:creationId xmlns:a16="http://schemas.microsoft.com/office/drawing/2014/main" id="{D6C2BA40-E7D2-1F5C-100B-B77420D9EC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476EA46E-FD12-3790-85B4-1B939ADC2C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96A9488-8894-4507-B486-E3091B2BC568}" type="slidenum">
              <a:rPr lang="en-CA" smtClean="0"/>
              <a:t>‹#›</a:t>
            </a:fld>
            <a:endParaRPr lang="en-CA"/>
          </a:p>
        </p:txBody>
      </p:sp>
    </p:spTree>
    <p:extLst>
      <p:ext uri="{BB962C8B-B14F-4D97-AF65-F5344CB8AC3E}">
        <p14:creationId xmlns:p14="http://schemas.microsoft.com/office/powerpoint/2010/main" val="8633659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2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21.xml"/><Relationship Id="rId5" Type="http://schemas.openxmlformats.org/officeDocument/2006/relationships/slide" Target="slide5.xml"/><Relationship Id="rId10" Type="http://schemas.openxmlformats.org/officeDocument/2006/relationships/slide" Target="slide20.xml"/><Relationship Id="rId4" Type="http://schemas.openxmlformats.org/officeDocument/2006/relationships/slide" Target="slide4.xml"/><Relationship Id="rId9" Type="http://schemas.openxmlformats.org/officeDocument/2006/relationships/slide" Target="slide19.xml"/></Relationships>
</file>

<file path=ppt/slides/_rels/slide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Different Hand Drawn Graphs">
            <a:extLst>
              <a:ext uri="{FF2B5EF4-FFF2-40B4-BE49-F238E27FC236}">
                <a16:creationId xmlns:a16="http://schemas.microsoft.com/office/drawing/2014/main" id="{944B5063-9C47-0A68-E85C-A4231E3338C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80BFC-E8B4-E2C3-EA17-C772E1209BFA}"/>
              </a:ext>
            </a:extLst>
          </p:cNvPr>
          <p:cNvSpPr>
            <a:spLocks noGrp="1"/>
          </p:cNvSpPr>
          <p:nvPr>
            <p:ph type="ctrTitle"/>
          </p:nvPr>
        </p:nvSpPr>
        <p:spPr>
          <a:xfrm>
            <a:off x="643466" y="643467"/>
            <a:ext cx="5452529" cy="3569242"/>
          </a:xfrm>
        </p:spPr>
        <p:txBody>
          <a:bodyPr anchor="t">
            <a:normAutofit/>
          </a:bodyPr>
          <a:lstStyle/>
          <a:p>
            <a:pPr algn="l"/>
            <a:r>
              <a:rPr lang="en-CA" sz="5200" b="1" i="0" dirty="0">
                <a:solidFill>
                  <a:schemeClr val="bg2">
                    <a:lumMod val="10000"/>
                  </a:schemeClr>
                </a:solidFill>
                <a:effectLst/>
                <a:latin typeface="Times New Roman" panose="02020603050405020304" pitchFamily="18" charset="0"/>
                <a:cs typeface="Times New Roman" panose="02020603050405020304" pitchFamily="18" charset="0"/>
              </a:rPr>
              <a:t>Strategic Acquisition Analysis</a:t>
            </a:r>
            <a:endParaRPr lang="en-CA" sz="52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F7D9510-B18F-2918-324E-3D76724BA41D}"/>
              </a:ext>
            </a:extLst>
          </p:cNvPr>
          <p:cNvSpPr>
            <a:spLocks noGrp="1"/>
          </p:cNvSpPr>
          <p:nvPr>
            <p:ph type="subTitle" idx="1"/>
          </p:nvPr>
        </p:nvSpPr>
        <p:spPr>
          <a:xfrm>
            <a:off x="643466" y="4551037"/>
            <a:ext cx="5449479" cy="1578054"/>
          </a:xfrm>
        </p:spPr>
        <p:txBody>
          <a:bodyPr anchor="b">
            <a:normAutofit/>
          </a:bodyPr>
          <a:lstStyle/>
          <a:p>
            <a:pPr algn="l"/>
            <a:r>
              <a:rPr lang="en-US" b="1" i="0" dirty="0">
                <a:solidFill>
                  <a:srgbClr val="FFFFFF"/>
                </a:solidFill>
                <a:effectLst/>
                <a:latin typeface="Times New Roman" panose="02020603050405020304" pitchFamily="18" charset="0"/>
                <a:cs typeface="Times New Roman" panose="02020603050405020304" pitchFamily="18" charset="0"/>
              </a:rPr>
              <a:t>Unlocking Value and Enhancing Performance in the Loan Portfolio</a:t>
            </a:r>
            <a:endParaRPr lang="en-CA" b="1" dirty="0">
              <a:solidFill>
                <a:srgbClr val="FFFFFF"/>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9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6122">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683E2-B3CB-0F6F-212F-D98415A8650D}"/>
              </a:ext>
            </a:extLst>
          </p:cNvPr>
          <p:cNvSpPr>
            <a:spLocks noGrp="1"/>
          </p:cNvSpPr>
          <p:nvPr>
            <p:ph type="title"/>
          </p:nvPr>
        </p:nvSpPr>
        <p:spPr>
          <a:xfrm>
            <a:off x="841248" y="334644"/>
            <a:ext cx="10509504" cy="1076914"/>
          </a:xfrm>
        </p:spPr>
        <p:txBody>
          <a:bodyPr vert="horz" lIns="91440" tIns="45720" rIns="91440" bIns="45720" rtlCol="0" anchor="ctr">
            <a:normAutofit/>
          </a:bodyPr>
          <a:lstStyle/>
          <a:p>
            <a:r>
              <a:rPr lang="en-US" sz="3400"/>
              <a:t>Risk Landscape: Qualitative Overview of Portfolio Vulnerabilities</a:t>
            </a:r>
          </a:p>
        </p:txBody>
      </p:sp>
      <p:sp>
        <p:nvSpPr>
          <p:cNvPr id="29" name="Rectangle 28">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ntent Placeholder 10">
            <a:extLst>
              <a:ext uri="{FF2B5EF4-FFF2-40B4-BE49-F238E27FC236}">
                <a16:creationId xmlns:a16="http://schemas.microsoft.com/office/drawing/2014/main" id="{C349B19A-A6A0-BB86-2733-B0A374D52254}"/>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800"/>
                    </a14:imgEffect>
                  </a14:imgLayer>
                </a14:imgProps>
              </a:ext>
              <a:ext uri="{28A0092B-C50C-407E-A947-70E740481C1C}">
                <a14:useLocalDpi xmlns:a14="http://schemas.microsoft.com/office/drawing/2010/main" val="0"/>
              </a:ext>
            </a:extLst>
          </a:blip>
          <a:srcRect t="3464" b="4088"/>
          <a:stretch/>
        </p:blipFill>
        <p:spPr>
          <a:xfrm>
            <a:off x="386948" y="2638045"/>
            <a:ext cx="7476622" cy="3974614"/>
          </a:xfrm>
          <a:prstGeom prst="rect">
            <a:avLst/>
          </a:prstGeom>
        </p:spPr>
      </p:pic>
      <p:sp>
        <p:nvSpPr>
          <p:cNvPr id="3" name="TextBox 2">
            <a:extLst>
              <a:ext uri="{FF2B5EF4-FFF2-40B4-BE49-F238E27FC236}">
                <a16:creationId xmlns:a16="http://schemas.microsoft.com/office/drawing/2014/main" id="{C18BE6B6-1B63-0F44-40E8-A0306F74B95E}"/>
              </a:ext>
            </a:extLst>
          </p:cNvPr>
          <p:cNvSpPr txBox="1"/>
          <p:nvPr/>
        </p:nvSpPr>
        <p:spPr>
          <a:xfrm>
            <a:off x="245178" y="1814412"/>
            <a:ext cx="3289963" cy="996528"/>
          </a:xfrm>
          <a:prstGeom prst="rect">
            <a:avLst/>
          </a:prstGeom>
        </p:spPr>
        <p:txBody>
          <a:bodyPr vert="horz" lIns="91440" tIns="45720" rIns="91440" bIns="45720" rtlCol="0" anchor="ctr">
            <a:normAutofit/>
          </a:bodyPr>
          <a:lstStyle/>
          <a:p>
            <a:pPr indent="-189738" defTabSz="758952">
              <a:lnSpc>
                <a:spcPct val="90000"/>
              </a:lnSpc>
              <a:spcAft>
                <a:spcPts val="498"/>
              </a:spcAft>
              <a:buFont typeface="Arial" panose="020B0604020202020204" pitchFamily="34" charset="0"/>
              <a:buChar char="•"/>
            </a:pPr>
            <a:r>
              <a:rPr lang="en-US" sz="1494" b="1" kern="1200" dirty="0">
                <a:solidFill>
                  <a:schemeClr val="tx1"/>
                </a:solidFill>
                <a:latin typeface="+mn-lt"/>
                <a:ea typeface="+mn-ea"/>
                <a:cs typeface="+mn-cs"/>
              </a:rPr>
              <a:t>Economic Downturn:</a:t>
            </a:r>
            <a:endParaRPr lang="en-US" b="1" dirty="0"/>
          </a:p>
        </p:txBody>
      </p:sp>
      <p:sp>
        <p:nvSpPr>
          <p:cNvPr id="4" name="TextBox 3">
            <a:extLst>
              <a:ext uri="{FF2B5EF4-FFF2-40B4-BE49-F238E27FC236}">
                <a16:creationId xmlns:a16="http://schemas.microsoft.com/office/drawing/2014/main" id="{FA900F6D-02D1-99CE-D2E2-6C2011116B5D}"/>
              </a:ext>
            </a:extLst>
          </p:cNvPr>
          <p:cNvSpPr txBox="1"/>
          <p:nvPr/>
        </p:nvSpPr>
        <p:spPr>
          <a:xfrm>
            <a:off x="8569188" y="2142596"/>
            <a:ext cx="3089709" cy="3974614"/>
          </a:xfrm>
          <a:prstGeom prst="rect">
            <a:avLst/>
          </a:prstGeom>
          <a:noFill/>
        </p:spPr>
        <p:txBody>
          <a:bodyPr wrap="square" rtlCol="0">
            <a:spAutoFit/>
          </a:bodyPr>
          <a:lstStyle/>
          <a:p>
            <a:pPr defTabSz="758952">
              <a:spcAft>
                <a:spcPts val="600"/>
              </a:spcAft>
            </a:pPr>
            <a:endParaRPr lang="en-US" sz="1328" kern="1200" dirty="0">
              <a:solidFill>
                <a:schemeClr val="tx1"/>
              </a:solidFill>
              <a:latin typeface="Times New Roman" panose="02020603050405020304" pitchFamily="18" charset="0"/>
              <a:ea typeface="+mn-ea"/>
              <a:cs typeface="Times New Roman" panose="02020603050405020304" pitchFamily="18" charset="0"/>
            </a:endParaRPr>
          </a:p>
          <a:p>
            <a:pPr marL="237173" indent="-237173" defTabSz="758952">
              <a:spcAft>
                <a:spcPts val="600"/>
              </a:spcAft>
              <a:buFont typeface="Arial" panose="020B0604020202020204" pitchFamily="34" charset="0"/>
              <a:buChar char="•"/>
            </a:pPr>
            <a:r>
              <a:rPr lang="en-US" sz="1600" kern="1200" dirty="0">
                <a:solidFill>
                  <a:schemeClr val="tx1"/>
                </a:solidFill>
                <a:latin typeface="Times New Roman" panose="02020603050405020304" pitchFamily="18" charset="0"/>
                <a:ea typeface="+mn-ea"/>
                <a:cs typeface="Times New Roman" panose="02020603050405020304" pitchFamily="18" charset="0"/>
              </a:rPr>
              <a:t>We aim to simulate a scenario envisioning an economic downturn characterized by factors. In this simulation, We employ a stress level of 0.2, indicating a </a:t>
            </a:r>
            <a:r>
              <a:rPr lang="en-US" sz="1600" b="1" kern="1200" dirty="0">
                <a:solidFill>
                  <a:schemeClr val="tx1"/>
                </a:solidFill>
                <a:latin typeface="Times New Roman" panose="02020603050405020304" pitchFamily="18" charset="0"/>
                <a:ea typeface="+mn-ea"/>
                <a:cs typeface="Times New Roman" panose="02020603050405020304" pitchFamily="18" charset="0"/>
              </a:rPr>
              <a:t>20%</a:t>
            </a:r>
            <a:r>
              <a:rPr lang="en-US" sz="1600" kern="1200" dirty="0">
                <a:solidFill>
                  <a:schemeClr val="tx1"/>
                </a:solidFill>
                <a:latin typeface="Times New Roman" panose="02020603050405020304" pitchFamily="18" charset="0"/>
                <a:ea typeface="+mn-ea"/>
                <a:cs typeface="Times New Roman" panose="02020603050405020304" pitchFamily="18" charset="0"/>
              </a:rPr>
              <a:t> increase in volatility or risk. </a:t>
            </a:r>
          </a:p>
          <a:p>
            <a:pPr marL="237173" indent="-237173" defTabSz="758952">
              <a:spcAft>
                <a:spcPts val="600"/>
              </a:spcAft>
              <a:buFont typeface="Arial" panose="020B0604020202020204" pitchFamily="34" charset="0"/>
              <a:buChar char="•"/>
            </a:pPr>
            <a:endParaRPr lang="en-US" sz="1600" kern="1200" dirty="0">
              <a:solidFill>
                <a:schemeClr val="tx1"/>
              </a:solidFill>
              <a:latin typeface="Times New Roman" panose="02020603050405020304" pitchFamily="18" charset="0"/>
              <a:ea typeface="+mn-ea"/>
              <a:cs typeface="Times New Roman" panose="02020603050405020304" pitchFamily="18" charset="0"/>
            </a:endParaRPr>
          </a:p>
          <a:p>
            <a:pPr marL="237173" indent="-237173" defTabSz="758952">
              <a:spcAft>
                <a:spcPts val="600"/>
              </a:spcAft>
              <a:buFont typeface="Arial" panose="020B0604020202020204" pitchFamily="34" charset="0"/>
              <a:buChar char="•"/>
            </a:pPr>
            <a:r>
              <a:rPr lang="en-US" sz="1600" kern="1200" dirty="0">
                <a:solidFill>
                  <a:schemeClr val="tx1"/>
                </a:solidFill>
                <a:latin typeface="Times New Roman" panose="02020603050405020304" pitchFamily="18" charset="0"/>
                <a:ea typeface="+mn-ea"/>
                <a:cs typeface="Times New Roman" panose="02020603050405020304" pitchFamily="18" charset="0"/>
              </a:rPr>
              <a:t>Notably, we observe an adverse impact on the interest income generated by customers classified under Risk Scores </a:t>
            </a:r>
            <a:r>
              <a:rPr lang="en-US" sz="1600" b="1" kern="1200" dirty="0">
                <a:solidFill>
                  <a:schemeClr val="tx1"/>
                </a:solidFill>
                <a:latin typeface="Times New Roman" panose="02020603050405020304" pitchFamily="18" charset="0"/>
                <a:ea typeface="+mn-ea"/>
                <a:cs typeface="Times New Roman" panose="02020603050405020304" pitchFamily="18" charset="0"/>
              </a:rPr>
              <a:t>C </a:t>
            </a:r>
            <a:r>
              <a:rPr lang="en-US" sz="1600" kern="1200" dirty="0">
                <a:solidFill>
                  <a:schemeClr val="tx1"/>
                </a:solidFill>
                <a:latin typeface="Times New Roman" panose="02020603050405020304" pitchFamily="18" charset="0"/>
                <a:ea typeface="+mn-ea"/>
                <a:cs typeface="Times New Roman" panose="02020603050405020304" pitchFamily="18" charset="0"/>
              </a:rPr>
              <a:t>and </a:t>
            </a:r>
            <a:r>
              <a:rPr lang="en-US" sz="1600" b="1" kern="1200" dirty="0">
                <a:solidFill>
                  <a:schemeClr val="tx1"/>
                </a:solidFill>
                <a:latin typeface="Times New Roman" panose="02020603050405020304" pitchFamily="18" charset="0"/>
                <a:ea typeface="+mn-ea"/>
                <a:cs typeface="Times New Roman" panose="02020603050405020304" pitchFamily="18" charset="0"/>
              </a:rPr>
              <a:t>D</a:t>
            </a:r>
            <a:r>
              <a:rPr lang="en-US" sz="1600" kern="1200" dirty="0">
                <a:solidFill>
                  <a:schemeClr val="tx1"/>
                </a:solidFill>
                <a:latin typeface="Times New Roman" panose="02020603050405020304" pitchFamily="18" charset="0"/>
                <a:ea typeface="+mn-ea"/>
                <a:cs typeface="Times New Roman" panose="02020603050405020304" pitchFamily="18" charset="0"/>
              </a:rPr>
              <a:t> during this challenging scenario.</a:t>
            </a:r>
            <a:endParaRPr lang="en-CA"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6242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C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683E2-B3CB-0F6F-212F-D98415A8650D}"/>
              </a:ext>
            </a:extLst>
          </p:cNvPr>
          <p:cNvSpPr>
            <a:spLocks noGrp="1"/>
          </p:cNvSpPr>
          <p:nvPr>
            <p:ph type="title"/>
          </p:nvPr>
        </p:nvSpPr>
        <p:spPr>
          <a:xfrm>
            <a:off x="518160"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dirty="0">
                <a:solidFill>
                  <a:srgbClr val="FFFFFF"/>
                </a:solidFill>
                <a:latin typeface="+mj-lt"/>
                <a:ea typeface="+mj-ea"/>
                <a:cs typeface="+mj-cs"/>
              </a:rPr>
              <a:t>Portfolio health check: evaluating quality and performance metrics</a:t>
            </a:r>
          </a:p>
        </p:txBody>
      </p:sp>
      <p:pic>
        <p:nvPicPr>
          <p:cNvPr id="9" name="Content Placeholder 8">
            <a:extLst>
              <a:ext uri="{FF2B5EF4-FFF2-40B4-BE49-F238E27FC236}">
                <a16:creationId xmlns:a16="http://schemas.microsoft.com/office/drawing/2014/main" id="{E15DF64A-A332-81D4-830F-CE376F98E65C}"/>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6900"/>
                    </a14:imgEffect>
                  </a14:imgLayer>
                </a14:imgProps>
              </a:ext>
              <a:ext uri="{28A0092B-C50C-407E-A947-70E740481C1C}">
                <a14:useLocalDpi xmlns:a14="http://schemas.microsoft.com/office/drawing/2010/main" val="0"/>
              </a:ext>
            </a:extLst>
          </a:blip>
          <a:srcRect t="1999" b="4551"/>
          <a:stretch/>
        </p:blipFill>
        <p:spPr>
          <a:xfrm>
            <a:off x="3543011" y="1097280"/>
            <a:ext cx="8523672" cy="4480560"/>
          </a:xfrm>
          <a:prstGeom prst="rect">
            <a:avLst/>
          </a:prstGeom>
        </p:spPr>
      </p:pic>
    </p:spTree>
    <p:extLst>
      <p:ext uri="{BB962C8B-B14F-4D97-AF65-F5344CB8AC3E}">
        <p14:creationId xmlns:p14="http://schemas.microsoft.com/office/powerpoint/2010/main" val="1789531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8D45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683E2-B3CB-0F6F-212F-D98415A8650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Portfolio health check: evaluating quality and performance metrics</a:t>
            </a:r>
          </a:p>
        </p:txBody>
      </p:sp>
      <p:pic>
        <p:nvPicPr>
          <p:cNvPr id="6" name="Content Placeholder 5">
            <a:extLst>
              <a:ext uri="{FF2B5EF4-FFF2-40B4-BE49-F238E27FC236}">
                <a16:creationId xmlns:a16="http://schemas.microsoft.com/office/drawing/2014/main" id="{408E0A21-0F54-670B-2AA0-90BA72DFF660}"/>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6900"/>
                    </a14:imgEffect>
                  </a14:imgLayer>
                </a14:imgProps>
              </a:ext>
              <a:ext uri="{28A0092B-C50C-407E-A947-70E740481C1C}">
                <a14:useLocalDpi xmlns:a14="http://schemas.microsoft.com/office/drawing/2010/main" val="0"/>
              </a:ext>
            </a:extLst>
          </a:blip>
          <a:srcRect t="1434" r="1338" b="3300"/>
          <a:stretch/>
        </p:blipFill>
        <p:spPr>
          <a:xfrm>
            <a:off x="3756997" y="1310640"/>
            <a:ext cx="8193136" cy="4450079"/>
          </a:xfrm>
          <a:prstGeom prst="rect">
            <a:avLst/>
          </a:prstGeom>
        </p:spPr>
      </p:pic>
    </p:spTree>
    <p:extLst>
      <p:ext uri="{BB962C8B-B14F-4D97-AF65-F5344CB8AC3E}">
        <p14:creationId xmlns:p14="http://schemas.microsoft.com/office/powerpoint/2010/main" val="2574946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14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683E2-B3CB-0F6F-212F-D98415A8650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i="0" kern="1200">
                <a:solidFill>
                  <a:srgbClr val="FFFFFF"/>
                </a:solidFill>
                <a:effectLst/>
                <a:latin typeface="+mj-lt"/>
                <a:ea typeface="+mj-ea"/>
                <a:cs typeface="+mj-cs"/>
              </a:rPr>
              <a:t>Portfolio Health Check: Evaluating Quality and Performance Metrics</a:t>
            </a:r>
            <a:endParaRPr lang="en-US" sz="2200" b="1" kern="1200">
              <a:solidFill>
                <a:srgbClr val="FFFFFF"/>
              </a:solidFill>
              <a:latin typeface="+mj-lt"/>
              <a:ea typeface="+mj-ea"/>
              <a:cs typeface="+mj-cs"/>
            </a:endParaRPr>
          </a:p>
        </p:txBody>
      </p:sp>
      <p:pic>
        <p:nvPicPr>
          <p:cNvPr id="6" name="Content Placeholder 5">
            <a:extLst>
              <a:ext uri="{FF2B5EF4-FFF2-40B4-BE49-F238E27FC236}">
                <a16:creationId xmlns:a16="http://schemas.microsoft.com/office/drawing/2014/main" id="{DBF8949D-A312-2EF5-4001-45BF8B62E04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109" b="4447"/>
          <a:stretch/>
        </p:blipFill>
        <p:spPr>
          <a:xfrm>
            <a:off x="3692950" y="1269000"/>
            <a:ext cx="8218854" cy="4320000"/>
          </a:xfrm>
        </p:spPr>
      </p:pic>
    </p:spTree>
    <p:extLst>
      <p:ext uri="{BB962C8B-B14F-4D97-AF65-F5344CB8AC3E}">
        <p14:creationId xmlns:p14="http://schemas.microsoft.com/office/powerpoint/2010/main" val="384420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64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683E2-B3CB-0F6F-212F-D98415A8650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i="0" kern="1200">
                <a:solidFill>
                  <a:srgbClr val="FFFFFF"/>
                </a:solidFill>
                <a:effectLst/>
                <a:latin typeface="+mj-lt"/>
                <a:ea typeface="+mj-ea"/>
                <a:cs typeface="+mj-cs"/>
              </a:rPr>
              <a:t>Portfolio Health Check: Evaluating Quality and Performance Metrics</a:t>
            </a:r>
            <a:endParaRPr lang="en-US" sz="2200" b="1" kern="1200">
              <a:solidFill>
                <a:srgbClr val="FFFFFF"/>
              </a:solidFill>
              <a:latin typeface="+mj-lt"/>
              <a:ea typeface="+mj-ea"/>
              <a:cs typeface="+mj-cs"/>
            </a:endParaRPr>
          </a:p>
        </p:txBody>
      </p:sp>
      <p:pic>
        <p:nvPicPr>
          <p:cNvPr id="6" name="Content Placeholder 5">
            <a:extLst>
              <a:ext uri="{FF2B5EF4-FFF2-40B4-BE49-F238E27FC236}">
                <a16:creationId xmlns:a16="http://schemas.microsoft.com/office/drawing/2014/main" id="{6BA0AA35-7CEE-7B09-9A6C-02DDC728DE16}"/>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6900"/>
                    </a14:imgEffect>
                  </a14:imgLayer>
                </a14:imgProps>
              </a:ext>
              <a:ext uri="{28A0092B-C50C-407E-A947-70E740481C1C}">
                <a14:useLocalDpi xmlns:a14="http://schemas.microsoft.com/office/drawing/2010/main" val="0"/>
              </a:ext>
            </a:extLst>
          </a:blip>
          <a:srcRect l="-1" t="2483" r="31" b="3980"/>
          <a:stretch/>
        </p:blipFill>
        <p:spPr>
          <a:xfrm>
            <a:off x="3752472" y="1234440"/>
            <a:ext cx="8208000" cy="4320000"/>
          </a:xfrm>
        </p:spPr>
      </p:pic>
    </p:spTree>
    <p:extLst>
      <p:ext uri="{BB962C8B-B14F-4D97-AF65-F5344CB8AC3E}">
        <p14:creationId xmlns:p14="http://schemas.microsoft.com/office/powerpoint/2010/main" val="3927609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64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683E2-B3CB-0F6F-212F-D98415A8650D}"/>
              </a:ext>
            </a:extLst>
          </p:cNvPr>
          <p:cNvSpPr>
            <a:spLocks noGrp="1"/>
          </p:cNvSpPr>
          <p:nvPr>
            <p:ph type="title"/>
          </p:nvPr>
        </p:nvSpPr>
        <p:spPr>
          <a:xfrm>
            <a:off x="637380" y="2074361"/>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i="0" kern="1200" dirty="0">
                <a:solidFill>
                  <a:srgbClr val="FFFFFF"/>
                </a:solidFill>
                <a:effectLst/>
                <a:latin typeface="+mj-lt"/>
                <a:ea typeface="+mj-ea"/>
                <a:cs typeface="+mj-cs"/>
              </a:rPr>
              <a:t>Portfolio Health Check: Evaluating Quality and Performance Metrics</a:t>
            </a:r>
            <a:endParaRPr lang="en-US" sz="2200" b="1" kern="1200" dirty="0">
              <a:solidFill>
                <a:srgbClr val="FFFFFF"/>
              </a:solidFill>
              <a:latin typeface="+mj-lt"/>
              <a:ea typeface="+mj-ea"/>
              <a:cs typeface="+mj-cs"/>
            </a:endParaRPr>
          </a:p>
        </p:txBody>
      </p:sp>
      <p:pic>
        <p:nvPicPr>
          <p:cNvPr id="6" name="Content Placeholder 5">
            <a:extLst>
              <a:ext uri="{FF2B5EF4-FFF2-40B4-BE49-F238E27FC236}">
                <a16:creationId xmlns:a16="http://schemas.microsoft.com/office/drawing/2014/main" id="{6BA0AA35-7CEE-7B09-9A6C-02DDC728DE16}"/>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6800"/>
                    </a14:imgEffect>
                  </a14:imgLayer>
                </a14:imgProps>
              </a:ext>
              <a:ext uri="{28A0092B-C50C-407E-A947-70E740481C1C}">
                <a14:useLocalDpi xmlns:a14="http://schemas.microsoft.com/office/drawing/2010/main" val="0"/>
              </a:ext>
            </a:extLst>
          </a:blip>
          <a:srcRect t="3231" b="3889"/>
          <a:stretch/>
        </p:blipFill>
        <p:spPr>
          <a:xfrm>
            <a:off x="3676644" y="1290320"/>
            <a:ext cx="8406617" cy="4392000"/>
          </a:xfrm>
        </p:spPr>
      </p:pic>
    </p:spTree>
    <p:extLst>
      <p:ext uri="{BB962C8B-B14F-4D97-AF65-F5344CB8AC3E}">
        <p14:creationId xmlns:p14="http://schemas.microsoft.com/office/powerpoint/2010/main" val="3042268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E3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683E2-B3CB-0F6F-212F-D98415A8650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i="0" kern="1200">
                <a:solidFill>
                  <a:srgbClr val="FFFFFF"/>
                </a:solidFill>
                <a:effectLst/>
                <a:latin typeface="+mj-lt"/>
                <a:ea typeface="+mj-ea"/>
                <a:cs typeface="+mj-cs"/>
              </a:rPr>
              <a:t>Portfolio Health Check: Evaluating Quality and Performance Metrics</a:t>
            </a:r>
            <a:endParaRPr lang="en-US" sz="2200" b="1" kern="1200">
              <a:solidFill>
                <a:srgbClr val="FFFFFF"/>
              </a:solidFill>
              <a:latin typeface="+mj-lt"/>
              <a:ea typeface="+mj-ea"/>
              <a:cs typeface="+mj-cs"/>
            </a:endParaRPr>
          </a:p>
        </p:txBody>
      </p:sp>
      <p:pic>
        <p:nvPicPr>
          <p:cNvPr id="6" name="Content Placeholder 5">
            <a:extLst>
              <a:ext uri="{FF2B5EF4-FFF2-40B4-BE49-F238E27FC236}">
                <a16:creationId xmlns:a16="http://schemas.microsoft.com/office/drawing/2014/main" id="{3BC2ADF1-DFEA-EA45-361F-AB3B93738AFA}"/>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6902"/>
                    </a14:imgEffect>
                  </a14:imgLayer>
                </a14:imgProps>
              </a:ext>
              <a:ext uri="{28A0092B-C50C-407E-A947-70E740481C1C}">
                <a14:useLocalDpi xmlns:a14="http://schemas.microsoft.com/office/drawing/2010/main" val="0"/>
              </a:ext>
            </a:extLst>
          </a:blip>
          <a:srcRect t="2140" b="3918"/>
          <a:stretch/>
        </p:blipFill>
        <p:spPr>
          <a:xfrm>
            <a:off x="3910964" y="1246505"/>
            <a:ext cx="8107357" cy="4284000"/>
          </a:xfrm>
        </p:spPr>
      </p:pic>
    </p:spTree>
    <p:extLst>
      <p:ext uri="{BB962C8B-B14F-4D97-AF65-F5344CB8AC3E}">
        <p14:creationId xmlns:p14="http://schemas.microsoft.com/office/powerpoint/2010/main" val="3468060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534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683E2-B3CB-0F6F-212F-D98415A8650D}"/>
              </a:ext>
            </a:extLst>
          </p:cNvPr>
          <p:cNvSpPr>
            <a:spLocks noGrp="1"/>
          </p:cNvSpPr>
          <p:nvPr>
            <p:ph type="title"/>
          </p:nvPr>
        </p:nvSpPr>
        <p:spPr>
          <a:xfrm>
            <a:off x="434180"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i="0" kern="1200" dirty="0">
                <a:solidFill>
                  <a:srgbClr val="FFFFFF"/>
                </a:solidFill>
                <a:effectLst/>
                <a:latin typeface="+mj-lt"/>
                <a:ea typeface="+mj-ea"/>
                <a:cs typeface="+mj-cs"/>
              </a:rPr>
              <a:t>Driving Profitability: Key Insights from Portfolio Performance Analysis</a:t>
            </a:r>
            <a:endParaRPr lang="en-US" sz="2200" b="1" kern="1200" dirty="0">
              <a:solidFill>
                <a:srgbClr val="FFFFFF"/>
              </a:solidFill>
              <a:latin typeface="+mj-lt"/>
              <a:ea typeface="+mj-ea"/>
              <a:cs typeface="+mj-cs"/>
            </a:endParaRPr>
          </a:p>
        </p:txBody>
      </p:sp>
      <p:pic>
        <p:nvPicPr>
          <p:cNvPr id="6" name="Content Placeholder 5">
            <a:extLst>
              <a:ext uri="{FF2B5EF4-FFF2-40B4-BE49-F238E27FC236}">
                <a16:creationId xmlns:a16="http://schemas.microsoft.com/office/drawing/2014/main" id="{1F4FC0BE-EE37-CDEC-EAD3-B42359BD43FA}"/>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6900"/>
                    </a14:imgEffect>
                  </a14:imgLayer>
                </a14:imgProps>
              </a:ext>
              <a:ext uri="{28A0092B-C50C-407E-A947-70E740481C1C}">
                <a14:useLocalDpi xmlns:a14="http://schemas.microsoft.com/office/drawing/2010/main" val="0"/>
              </a:ext>
            </a:extLst>
          </a:blip>
          <a:srcRect t="2437" r="1068" b="3506"/>
          <a:stretch/>
        </p:blipFill>
        <p:spPr>
          <a:xfrm>
            <a:off x="3620714" y="1189837"/>
            <a:ext cx="8280000" cy="4428000"/>
          </a:xfrm>
        </p:spPr>
      </p:pic>
    </p:spTree>
    <p:extLst>
      <p:ext uri="{BB962C8B-B14F-4D97-AF65-F5344CB8AC3E}">
        <p14:creationId xmlns:p14="http://schemas.microsoft.com/office/powerpoint/2010/main" val="1286416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534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683E2-B3CB-0F6F-212F-D98415A8650D}"/>
              </a:ext>
            </a:extLst>
          </p:cNvPr>
          <p:cNvSpPr>
            <a:spLocks noGrp="1"/>
          </p:cNvSpPr>
          <p:nvPr>
            <p:ph type="title"/>
          </p:nvPr>
        </p:nvSpPr>
        <p:spPr>
          <a:xfrm>
            <a:off x="434180"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i="0" kern="1200" dirty="0">
                <a:solidFill>
                  <a:srgbClr val="FFFFFF"/>
                </a:solidFill>
                <a:effectLst/>
                <a:latin typeface="+mj-lt"/>
                <a:ea typeface="+mj-ea"/>
                <a:cs typeface="+mj-cs"/>
              </a:rPr>
              <a:t>Driving Profitability: Key Insights from Portfolio Performance Analysis</a:t>
            </a:r>
            <a:endParaRPr lang="en-US" sz="2200" b="1" kern="1200" dirty="0">
              <a:solidFill>
                <a:srgbClr val="FFFFFF"/>
              </a:solidFill>
              <a:latin typeface="+mj-lt"/>
              <a:ea typeface="+mj-ea"/>
              <a:cs typeface="+mj-cs"/>
            </a:endParaRPr>
          </a:p>
        </p:txBody>
      </p:sp>
      <p:pic>
        <p:nvPicPr>
          <p:cNvPr id="6" name="Content Placeholder 5">
            <a:extLst>
              <a:ext uri="{FF2B5EF4-FFF2-40B4-BE49-F238E27FC236}">
                <a16:creationId xmlns:a16="http://schemas.microsoft.com/office/drawing/2014/main" id="{1F4FC0BE-EE37-CDEC-EAD3-B42359BD43FA}"/>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6917"/>
                    </a14:imgEffect>
                  </a14:imgLayer>
                </a14:imgProps>
              </a:ext>
              <a:ext uri="{28A0092B-C50C-407E-A947-70E740481C1C}">
                <a14:useLocalDpi xmlns:a14="http://schemas.microsoft.com/office/drawing/2010/main" val="0"/>
              </a:ext>
            </a:extLst>
          </a:blip>
          <a:srcRect t="2916" b="4089"/>
          <a:stretch/>
        </p:blipFill>
        <p:spPr>
          <a:xfrm>
            <a:off x="3487864" y="1150601"/>
            <a:ext cx="8602681" cy="4500000"/>
          </a:xfrm>
        </p:spPr>
      </p:pic>
    </p:spTree>
    <p:extLst>
      <p:ext uri="{BB962C8B-B14F-4D97-AF65-F5344CB8AC3E}">
        <p14:creationId xmlns:p14="http://schemas.microsoft.com/office/powerpoint/2010/main" val="241001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218CE-F866-62EC-FF11-49F0D5BC0E5A}"/>
              </a:ext>
            </a:extLst>
          </p:cNvPr>
          <p:cNvSpPr>
            <a:spLocks noGrp="1"/>
          </p:cNvSpPr>
          <p:nvPr>
            <p:ph type="title"/>
          </p:nvPr>
        </p:nvSpPr>
        <p:spPr>
          <a:xfrm>
            <a:off x="744613" y="528031"/>
            <a:ext cx="3455821" cy="1616203"/>
          </a:xfrm>
        </p:spPr>
        <p:txBody>
          <a:bodyPr vert="horz" lIns="91440" tIns="45720" rIns="91440" bIns="45720" rtlCol="0" anchor="b">
            <a:normAutofit/>
          </a:bodyPr>
          <a:lstStyle/>
          <a:p>
            <a:r>
              <a:rPr lang="en-US" sz="2500" b="1" i="0" kern="1200" dirty="0">
                <a:solidFill>
                  <a:schemeClr val="tx1"/>
                </a:solidFill>
                <a:effectLst/>
                <a:latin typeface="+mj-lt"/>
                <a:ea typeface="+mj-ea"/>
                <a:cs typeface="+mj-cs"/>
              </a:rPr>
              <a:t>Projected Net Credit Margin Analysis: Optimizing Profitability with 8% Cost of Funds</a:t>
            </a:r>
            <a:endParaRPr lang="en-US" sz="2500" b="1" kern="1200" dirty="0">
              <a:solidFill>
                <a:schemeClr val="tx1"/>
              </a:solidFill>
              <a:latin typeface="+mj-lt"/>
              <a:ea typeface="+mj-ea"/>
              <a:cs typeface="+mj-cs"/>
            </a:endParaRPr>
          </a:p>
        </p:txBody>
      </p:sp>
      <p:sp>
        <p:nvSpPr>
          <p:cNvPr id="7" name="Oval 6">
            <a:extLst>
              <a:ext uri="{FF2B5EF4-FFF2-40B4-BE49-F238E27FC236}">
                <a16:creationId xmlns:a16="http://schemas.microsoft.com/office/drawing/2014/main" id="{E12B3035-BB48-70F9-D0B7-9C1D755055D8}"/>
              </a:ext>
            </a:extLst>
          </p:cNvPr>
          <p:cNvSpPr/>
          <p:nvPr/>
        </p:nvSpPr>
        <p:spPr>
          <a:xfrm>
            <a:off x="242384" y="2533475"/>
            <a:ext cx="3959022" cy="3583133"/>
          </a:xfrm>
          <a:prstGeom prst="ellipse">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400" b="1" dirty="0">
                <a:solidFill>
                  <a:schemeClr val="tx1"/>
                </a:solidFill>
                <a:latin typeface="Times New Roman" panose="02020603050405020304" pitchFamily="18" charset="0"/>
                <a:cs typeface="Times New Roman" panose="02020603050405020304" pitchFamily="18" charset="0"/>
              </a:rPr>
              <a:t>Net Credit Margin = 0.21%</a:t>
            </a:r>
          </a:p>
          <a:p>
            <a:pPr>
              <a:lnSpc>
                <a:spcPct val="90000"/>
              </a:lnSpc>
              <a:spcAft>
                <a:spcPts val="600"/>
              </a:spcAft>
            </a:pPr>
            <a:endParaRPr lang="en-US" sz="2000" dirty="0">
              <a:solidFill>
                <a:schemeClr val="tx1"/>
              </a:solidFill>
            </a:endParaRPr>
          </a:p>
          <a:p>
            <a:pPr indent="-228600">
              <a:lnSpc>
                <a:spcPct val="90000"/>
              </a:lnSpc>
              <a:spcAft>
                <a:spcPts val="600"/>
              </a:spcAft>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Average Total Interest Income: 7268</a:t>
            </a:r>
          </a:p>
        </p:txBody>
      </p:sp>
      <p:grpSp>
        <p:nvGrpSpPr>
          <p:cNvPr id="12" name="Group 1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Content Placeholder 14">
            <a:extLst>
              <a:ext uri="{FF2B5EF4-FFF2-40B4-BE49-F238E27FC236}">
                <a16:creationId xmlns:a16="http://schemas.microsoft.com/office/drawing/2014/main" id="{E4620660-32A8-D284-F1EF-B4A147EFC156}"/>
              </a:ext>
            </a:extLst>
          </p:cNvPr>
          <p:cNvPicPr>
            <a:picLocks noGrp="1" noChangeAspect="1"/>
          </p:cNvPicPr>
          <p:nvPr>
            <p:ph idx="1"/>
          </p:nvPr>
        </p:nvPicPr>
        <p:blipFill rotWithShape="1">
          <a:blip r:embed="rId2">
            <a:alphaModFix/>
            <a:extLst>
              <a:ext uri="{BEBA8EAE-BF5A-486C-A8C5-ECC9F3942E4B}">
                <a14:imgProps xmlns:a14="http://schemas.microsoft.com/office/drawing/2010/main">
                  <a14:imgLayer r:embed="rId3">
                    <a14:imgEffect>
                      <a14:colorTemperature colorTemp="6900"/>
                    </a14:imgEffect>
                  </a14:imgLayer>
                </a14:imgProps>
              </a:ext>
              <a:ext uri="{28A0092B-C50C-407E-A947-70E740481C1C}">
                <a14:useLocalDpi xmlns:a14="http://schemas.microsoft.com/office/drawing/2010/main" val="0"/>
              </a:ext>
            </a:extLst>
          </a:blip>
          <a:srcRect t="1721" b="4821"/>
          <a:stretch/>
        </p:blipFill>
        <p:spPr>
          <a:xfrm>
            <a:off x="4349762" y="2025194"/>
            <a:ext cx="7532790" cy="3960000"/>
          </a:xfrm>
        </p:spPr>
      </p:pic>
    </p:spTree>
    <p:extLst>
      <p:ext uri="{BB962C8B-B14F-4D97-AF65-F5344CB8AC3E}">
        <p14:creationId xmlns:p14="http://schemas.microsoft.com/office/powerpoint/2010/main" val="4024020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8" name="Picture 27" descr="Desk with productivity items">
            <a:extLst>
              <a:ext uri="{FF2B5EF4-FFF2-40B4-BE49-F238E27FC236}">
                <a16:creationId xmlns:a16="http://schemas.microsoft.com/office/drawing/2014/main" id="{F64C9629-BAE4-BEBC-87DB-158FB5424EE9}"/>
              </a:ext>
            </a:extLst>
          </p:cNvPr>
          <p:cNvPicPr>
            <a:picLocks noChangeAspect="1"/>
          </p:cNvPicPr>
          <p:nvPr/>
        </p:nvPicPr>
        <p:blipFill rotWithShape="1">
          <a:blip r:embed="rId2">
            <a:duotone>
              <a:prstClr val="black"/>
              <a:schemeClr val="tx2">
                <a:tint val="45000"/>
                <a:satMod val="400000"/>
              </a:schemeClr>
            </a:duotone>
            <a:alphaModFix amt="2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76A77C7E-C820-83A5-B0BD-2F5960193A18}"/>
              </a:ext>
            </a:extLst>
          </p:cNvPr>
          <p:cNvSpPr>
            <a:spLocks noGrp="1"/>
          </p:cNvSpPr>
          <p:nvPr>
            <p:ph type="title"/>
          </p:nvPr>
        </p:nvSpPr>
        <p:spPr>
          <a:xfrm>
            <a:off x="838200" y="82903"/>
            <a:ext cx="10515600" cy="1325563"/>
          </a:xfrm>
        </p:spPr>
        <p:txBody>
          <a:bodyPr>
            <a:normAutofit/>
          </a:bodyPr>
          <a:lstStyle/>
          <a:p>
            <a:r>
              <a:rPr lang="en-IN" sz="5400" dirty="0"/>
              <a:t>Agenda:</a:t>
            </a:r>
            <a:endParaRPr lang="en-CA" sz="5400" dirty="0"/>
          </a:p>
        </p:txBody>
      </p:sp>
      <p:sp>
        <p:nvSpPr>
          <p:cNvPr id="29" name="Content Placeholder 2">
            <a:extLst>
              <a:ext uri="{FF2B5EF4-FFF2-40B4-BE49-F238E27FC236}">
                <a16:creationId xmlns:a16="http://schemas.microsoft.com/office/drawing/2014/main" id="{5A12F2E6-BD14-C812-B919-9F5B25B5AB55}"/>
              </a:ext>
            </a:extLst>
          </p:cNvPr>
          <p:cNvSpPr>
            <a:spLocks noGrp="1"/>
          </p:cNvSpPr>
          <p:nvPr>
            <p:ph idx="1"/>
          </p:nvPr>
        </p:nvSpPr>
        <p:spPr>
          <a:xfrm>
            <a:off x="838200" y="1408466"/>
            <a:ext cx="10515600" cy="4992333"/>
          </a:xfrm>
        </p:spPr>
        <p:txBody>
          <a:bodyPr>
            <a:normAutofit/>
          </a:bodyPr>
          <a:lstStyle/>
          <a:p>
            <a:r>
              <a:rPr lang="en-IN" sz="2400" dirty="0">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Introduction</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Assumption</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Methodology</a:t>
            </a:r>
            <a:endParaRPr lang="en-IN"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hlinkClick r:id="rId6" action="ppaction://hlinksldjump">
                  <a:extLst>
                    <a:ext uri="{A12FA001-AC4F-418D-AE19-62706E023703}">
                      <ahyp:hlinkClr xmlns:ahyp="http://schemas.microsoft.com/office/drawing/2018/hyperlinkcolor" val="tx"/>
                    </a:ext>
                  </a:extLst>
                </a:hlinkClick>
              </a:rPr>
              <a:t>Current Portfolio Value Assessment</a:t>
            </a: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Portfolio Risk Assessment</a:t>
            </a:r>
            <a:endParaRPr lang="en-CA"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hlinkClick r:id="rId8" action="ppaction://hlinksldjump">
                  <a:extLst>
                    <a:ext uri="{A12FA001-AC4F-418D-AE19-62706E023703}">
                      <ahyp:hlinkClr xmlns:ahyp="http://schemas.microsoft.com/office/drawing/2018/hyperlinkcolor" val="tx"/>
                    </a:ext>
                  </a:extLst>
                </a:hlinkClick>
              </a:rPr>
              <a:t>Strategic Analysis of Portfolio Profitability</a:t>
            </a:r>
            <a:endParaRPr lang="en-IN"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hlinkClick r:id="rId9" action="ppaction://hlinksldjump">
                  <a:extLst>
                    <a:ext uri="{A12FA001-AC4F-418D-AE19-62706E023703}">
                      <ahyp:hlinkClr xmlns:ahyp="http://schemas.microsoft.com/office/drawing/2018/hyperlinkcolor" val="tx"/>
                    </a:ext>
                  </a:extLst>
                </a:hlinkClick>
              </a:rPr>
              <a:t>Projected Net Credit Margin Analysis</a:t>
            </a:r>
            <a:endParaRPr lang="en-CA"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hlinkClick r:id="rId10" action="ppaction://hlinksldjump">
                  <a:extLst>
                    <a:ext uri="{A12FA001-AC4F-418D-AE19-62706E023703}">
                      <ahyp:hlinkClr xmlns:ahyp="http://schemas.microsoft.com/office/drawing/2018/hyperlinkcolor" val="tx"/>
                    </a:ext>
                  </a:extLst>
                </a:hlinkClick>
              </a:rPr>
              <a:t>Strategic Loan Portfolio Optimization</a:t>
            </a:r>
            <a:endParaRPr lang="en-CA"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hlinkClick r:id="rId11" action="ppaction://hlinksldjump">
                  <a:extLst>
                    <a:ext uri="{A12FA001-AC4F-418D-AE19-62706E023703}">
                      <ahyp:hlinkClr xmlns:ahyp="http://schemas.microsoft.com/office/drawing/2018/hyperlinkcolor" val="tx"/>
                    </a:ext>
                  </a:extLst>
                </a:hlinkClick>
              </a:rPr>
              <a:t>Critical Information Needs for Informed Decision-Making</a:t>
            </a:r>
            <a:endParaRPr lang="en-US"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hlinkClick r:id="rId12" action="ppaction://hlinksldjump">
                  <a:extLst>
                    <a:ext uri="{A12FA001-AC4F-418D-AE19-62706E023703}">
                      <ahyp:hlinkClr xmlns:ahyp="http://schemas.microsoft.com/office/drawing/2018/hyperlinkcolor" val="tx"/>
                    </a:ext>
                  </a:extLst>
                </a:hlinkClick>
              </a:rPr>
              <a:t>Market Condition Sensitivity Analysis</a:t>
            </a:r>
            <a:endParaRPr lang="en-US" sz="2400" dirty="0">
              <a:latin typeface="Times New Roman" panose="02020603050405020304" pitchFamily="18" charset="0"/>
              <a:cs typeface="Times New Roman" panose="02020603050405020304" pitchFamily="18" charset="0"/>
            </a:endParaRPr>
          </a:p>
          <a:p>
            <a:r>
              <a:rPr lang="en-CA" sz="2400" dirty="0">
                <a:latin typeface="Times New Roman" panose="02020603050405020304" pitchFamily="18" charset="0"/>
                <a:cs typeface="Times New Roman" panose="02020603050405020304" pitchFamily="18" charset="0"/>
                <a:hlinkClick r:id="rId13" action="ppaction://hlinksldjump">
                  <a:extLst>
                    <a:ext uri="{A12FA001-AC4F-418D-AE19-62706E023703}">
                      <ahyp:hlinkClr xmlns:ahyp="http://schemas.microsoft.com/office/drawing/2018/hyperlinkcolor" val="tx"/>
                    </a:ext>
                  </a:extLst>
                </a:hlinkClick>
              </a:rPr>
              <a:t>Risk Assessment</a:t>
            </a:r>
            <a:endParaRPr lang="en-CA" sz="2400" dirty="0">
              <a:latin typeface="Times New Roman" panose="02020603050405020304" pitchFamily="18" charset="0"/>
              <a:cs typeface="Times New Roman" panose="02020603050405020304" pitchFamily="18" charset="0"/>
            </a:endParaRPr>
          </a:p>
          <a:p>
            <a:pPr marL="0" indent="0">
              <a:buNone/>
            </a:pPr>
            <a:endParaRPr lang="en-CA" sz="1500" dirty="0"/>
          </a:p>
        </p:txBody>
      </p:sp>
    </p:spTree>
    <p:extLst>
      <p:ext uri="{BB962C8B-B14F-4D97-AF65-F5344CB8AC3E}">
        <p14:creationId xmlns:p14="http://schemas.microsoft.com/office/powerpoint/2010/main" val="305698213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5F7ABCA-A68A-47DD-B732-76FF34C6F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683E2-B3CB-0F6F-212F-D98415A8650D}"/>
              </a:ext>
            </a:extLst>
          </p:cNvPr>
          <p:cNvSpPr>
            <a:spLocks noGrp="1"/>
          </p:cNvSpPr>
          <p:nvPr>
            <p:ph type="title"/>
          </p:nvPr>
        </p:nvSpPr>
        <p:spPr>
          <a:xfrm>
            <a:off x="643465" y="3505199"/>
            <a:ext cx="4809068" cy="2608143"/>
          </a:xfrm>
        </p:spPr>
        <p:txBody>
          <a:bodyPr anchor="t">
            <a:normAutofit/>
          </a:bodyPr>
          <a:lstStyle/>
          <a:p>
            <a:pPr algn="ctr"/>
            <a:r>
              <a:rPr lang="en-CA" sz="3700" b="1">
                <a:latin typeface="Times New Roman" panose="02020603050405020304" pitchFamily="18" charset="0"/>
                <a:cs typeface="Times New Roman" panose="02020603050405020304" pitchFamily="18" charset="0"/>
              </a:rPr>
              <a:t>Strategic Loan Portfolio Optimization : Enhancing Financial Performance</a:t>
            </a:r>
          </a:p>
        </p:txBody>
      </p:sp>
      <p:pic>
        <p:nvPicPr>
          <p:cNvPr id="8" name="Graphic 7" descr="Bar Graph with Upward Trend">
            <a:extLst>
              <a:ext uri="{FF2B5EF4-FFF2-40B4-BE49-F238E27FC236}">
                <a16:creationId xmlns:a16="http://schemas.microsoft.com/office/drawing/2014/main" id="{CC7CAA69-DC0E-5028-E763-DA5540CC5E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0799" y="2519363"/>
            <a:ext cx="914400" cy="914400"/>
          </a:xfrm>
          <a:prstGeom prst="rect">
            <a:avLst/>
          </a:prstGeom>
        </p:spPr>
      </p:pic>
      <p:sp>
        <p:nvSpPr>
          <p:cNvPr id="4" name="Content Placeholder 3">
            <a:extLst>
              <a:ext uri="{FF2B5EF4-FFF2-40B4-BE49-F238E27FC236}">
                <a16:creationId xmlns:a16="http://schemas.microsoft.com/office/drawing/2014/main" id="{D61BEE6A-E5CB-04EE-46CB-82730B522ECE}"/>
              </a:ext>
            </a:extLst>
          </p:cNvPr>
          <p:cNvSpPr>
            <a:spLocks noGrp="1"/>
          </p:cNvSpPr>
          <p:nvPr>
            <p:ph idx="1"/>
          </p:nvPr>
        </p:nvSpPr>
        <p:spPr>
          <a:xfrm>
            <a:off x="5892800" y="172719"/>
            <a:ext cx="5782733" cy="6685279"/>
          </a:xfrm>
        </p:spPr>
        <p:txBody>
          <a:bodyPr anchor="ctr">
            <a:normAutofit/>
          </a:bodyPr>
          <a:lstStyle/>
          <a:p>
            <a:pPr>
              <a:buFont typeface="Wingdings" panose="05000000000000000000" pitchFamily="2" charset="2"/>
              <a:buChar char="§"/>
            </a:pPr>
            <a:r>
              <a:rPr lang="en-US" sz="1600" b="0" i="0" dirty="0">
                <a:effectLst/>
                <a:latin typeface="Times New Roman" panose="02020603050405020304" pitchFamily="18" charset="0"/>
                <a:cs typeface="Times New Roman" panose="02020603050405020304" pitchFamily="18" charset="0"/>
              </a:rPr>
              <a:t>Enhancing the company's profitability is achievable by strategically increasing financing for Business Loans among individuals earning over </a:t>
            </a:r>
            <a:r>
              <a:rPr lang="en-US" sz="1600" b="1" i="0" dirty="0">
                <a:effectLst/>
                <a:latin typeface="Times New Roman" panose="02020603050405020304" pitchFamily="18" charset="0"/>
                <a:cs typeface="Times New Roman" panose="02020603050405020304" pitchFamily="18" charset="0"/>
              </a:rPr>
              <a:t>90k</a:t>
            </a:r>
            <a:r>
              <a:rPr lang="en-US" sz="1600" b="0" i="0" dirty="0">
                <a:effectLst/>
                <a:latin typeface="Times New Roman" panose="02020603050405020304" pitchFamily="18" charset="0"/>
                <a:cs typeface="Times New Roman" panose="02020603050405020304" pitchFamily="18" charset="0"/>
              </a:rPr>
              <a:t>, leveraging their higher financial capacity.</a:t>
            </a:r>
          </a:p>
          <a:p>
            <a:pPr>
              <a:buFont typeface="Wingdings" panose="05000000000000000000" pitchFamily="2" charset="2"/>
              <a:buChar char="§"/>
            </a:pPr>
            <a:r>
              <a:rPr lang="en-US" sz="1600" b="0" i="0" dirty="0">
                <a:effectLst/>
                <a:latin typeface="Times New Roman" panose="02020603050405020304" pitchFamily="18" charset="0"/>
                <a:cs typeface="Times New Roman" panose="02020603050405020304" pitchFamily="18" charset="0"/>
              </a:rPr>
              <a:t>Capitalizing on the minimal default rates observed in the last two years, a targeted approach to expand credit card financing among individuals earning less than</a:t>
            </a:r>
            <a:r>
              <a:rPr lang="en-US" sz="1600" b="1" i="0" dirty="0">
                <a:effectLst/>
                <a:latin typeface="Times New Roman" panose="02020603050405020304" pitchFamily="18" charset="0"/>
                <a:cs typeface="Times New Roman" panose="02020603050405020304" pitchFamily="18" charset="0"/>
              </a:rPr>
              <a:t> 30k </a:t>
            </a:r>
            <a:r>
              <a:rPr lang="en-US" sz="1600" b="0" i="0" dirty="0">
                <a:effectLst/>
                <a:latin typeface="Times New Roman" panose="02020603050405020304" pitchFamily="18" charset="0"/>
                <a:cs typeface="Times New Roman" panose="02020603050405020304" pitchFamily="18" charset="0"/>
              </a:rPr>
              <a:t>especially for </a:t>
            </a:r>
            <a:r>
              <a:rPr lang="en-US" sz="1600" b="1" i="0" dirty="0">
                <a:effectLst/>
                <a:latin typeface="Times New Roman" panose="02020603050405020304" pitchFamily="18" charset="0"/>
                <a:cs typeface="Times New Roman" panose="02020603050405020304" pitchFamily="18" charset="0"/>
              </a:rPr>
              <a:t>Risk A </a:t>
            </a:r>
            <a:r>
              <a:rPr lang="en-US" sz="1600" b="0" i="0" dirty="0">
                <a:effectLst/>
                <a:latin typeface="Times New Roman" panose="02020603050405020304" pitchFamily="18" charset="0"/>
                <a:cs typeface="Times New Roman" panose="02020603050405020304" pitchFamily="18" charset="0"/>
              </a:rPr>
              <a:t>Customers will contribute positively to overall profitability.</a:t>
            </a:r>
          </a:p>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Despite similar default scores, </a:t>
            </a:r>
            <a:r>
              <a:rPr lang="en-US" sz="1600" b="1" dirty="0">
                <a:latin typeface="Times New Roman" panose="02020603050405020304" pitchFamily="18" charset="0"/>
                <a:cs typeface="Times New Roman" panose="02020603050405020304" pitchFamily="18" charset="0"/>
              </a:rPr>
              <a:t>Risk D </a:t>
            </a:r>
            <a:r>
              <a:rPr lang="en-US" sz="1600" dirty="0">
                <a:latin typeface="Times New Roman" panose="02020603050405020304" pitchFamily="18" charset="0"/>
                <a:cs typeface="Times New Roman" panose="02020603050405020304" pitchFamily="18" charset="0"/>
              </a:rPr>
              <a:t>customers exhibit higher interest income compared to </a:t>
            </a:r>
            <a:r>
              <a:rPr lang="en-US" sz="1600" b="1" dirty="0">
                <a:latin typeface="Times New Roman" panose="02020603050405020304" pitchFamily="18" charset="0"/>
                <a:cs typeface="Times New Roman" panose="02020603050405020304" pitchFamily="18" charset="0"/>
              </a:rPr>
              <a:t>B</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 suggesting an opportunity to increase financing for </a:t>
            </a:r>
            <a:r>
              <a:rPr lang="en-US" sz="1600" b="1" dirty="0">
                <a:latin typeface="Times New Roman" panose="02020603050405020304" pitchFamily="18" charset="0"/>
                <a:cs typeface="Times New Roman" panose="02020603050405020304" pitchFamily="18" charset="0"/>
              </a:rPr>
              <a:t>Risk D </a:t>
            </a:r>
            <a:r>
              <a:rPr lang="en-US" sz="1600" dirty="0">
                <a:latin typeface="Times New Roman" panose="02020603050405020304" pitchFamily="18" charset="0"/>
                <a:cs typeface="Times New Roman" panose="02020603050405020304" pitchFamily="18" charset="0"/>
              </a:rPr>
              <a:t>individuals with salaries exceeding </a:t>
            </a:r>
            <a:r>
              <a:rPr lang="en-US" sz="1600" b="1" dirty="0">
                <a:latin typeface="Times New Roman" panose="02020603050405020304" pitchFamily="18" charset="0"/>
                <a:cs typeface="Times New Roman" panose="02020603050405020304" pitchFamily="18" charset="0"/>
              </a:rPr>
              <a:t>30k</a:t>
            </a:r>
            <a:r>
              <a:rPr lang="en-US" sz="1600" dirty="0">
                <a:latin typeface="Times New Roman" panose="02020603050405020304" pitchFamily="18" charset="0"/>
                <a:cs typeface="Times New Roman" panose="02020603050405020304" pitchFamily="18" charset="0"/>
              </a:rPr>
              <a:t> in categories like Business Loans, Home Improvement, Home Buying, and Credit Card Financing.</a:t>
            </a:r>
          </a:p>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Identifying an optimal target group for increased credit card financing includes individuals with professional experience ranging from </a:t>
            </a:r>
            <a:r>
              <a:rPr lang="en-US" sz="1600" b="1" dirty="0">
                <a:latin typeface="Times New Roman" panose="02020603050405020304" pitchFamily="18" charset="0"/>
                <a:cs typeface="Times New Roman" panose="02020603050405020304" pitchFamily="18" charset="0"/>
              </a:rPr>
              <a:t>3</a:t>
            </a:r>
            <a:r>
              <a:rPr lang="en-US" sz="1600" dirty="0">
                <a:latin typeface="Times New Roman" panose="02020603050405020304" pitchFamily="18" charset="0"/>
                <a:cs typeface="Times New Roman" panose="02020603050405020304" pitchFamily="18" charset="0"/>
              </a:rPr>
              <a:t> to</a:t>
            </a:r>
            <a:r>
              <a:rPr lang="en-US" sz="1600" b="1" dirty="0">
                <a:latin typeface="Times New Roman" panose="02020603050405020304" pitchFamily="18" charset="0"/>
                <a:cs typeface="Times New Roman" panose="02020603050405020304" pitchFamily="18" charset="0"/>
              </a:rPr>
              <a:t> 7 years</a:t>
            </a:r>
            <a:r>
              <a:rPr lang="en-US" sz="16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 Simultaneously, focusing on expanding Business Loans should prioritize applicants earning over </a:t>
            </a:r>
            <a:r>
              <a:rPr lang="en-US" sz="1600" b="1" dirty="0">
                <a:latin typeface="Times New Roman" panose="02020603050405020304" pitchFamily="18" charset="0"/>
                <a:cs typeface="Times New Roman" panose="02020603050405020304" pitchFamily="18" charset="0"/>
              </a:rPr>
              <a:t>90k</a:t>
            </a:r>
            <a:r>
              <a:rPr lang="en-US" sz="1600" dirty="0">
                <a:latin typeface="Times New Roman" panose="02020603050405020304" pitchFamily="18" charset="0"/>
                <a:cs typeface="Times New Roman" panose="02020603050405020304" pitchFamily="18" charset="0"/>
              </a:rPr>
              <a:t> to ensure higher financial stability.</a:t>
            </a:r>
          </a:p>
          <a:p>
            <a:pPr>
              <a:buFont typeface="Wingdings" panose="05000000000000000000" pitchFamily="2" charset="2"/>
              <a:buChar char="§"/>
            </a:pPr>
            <a:endParaRPr lang="en-US" sz="1600" dirty="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Note: </a:t>
            </a:r>
            <a:r>
              <a:rPr lang="en-US" sz="1600" b="0" i="0" dirty="0">
                <a:effectLst/>
                <a:latin typeface="Times New Roman" panose="02020603050405020304" pitchFamily="18" charset="0"/>
                <a:cs typeface="Times New Roman" panose="02020603050405020304" pitchFamily="18" charset="0"/>
              </a:rPr>
              <a:t>Car financing and vacation loans exhibit lower profitability, and without historical or monthly data, adjustments can't be made. To optimize, prioritize verifying income for individuals earning over 60k.</a:t>
            </a:r>
            <a:endParaRPr lang="en-US" sz="1600" dirty="0">
              <a:latin typeface="Times New Roman" panose="02020603050405020304" pitchFamily="18" charset="0"/>
              <a:cs typeface="Times New Roman" panose="02020603050405020304" pitchFamily="18" charset="0"/>
            </a:endParaRPr>
          </a:p>
          <a:p>
            <a:pPr marL="0" indent="0">
              <a:buNone/>
            </a:pPr>
            <a:endParaRPr lang="en-US" sz="1500" dirty="0">
              <a:latin typeface="Times New Roman" panose="02020603050405020304" pitchFamily="18" charset="0"/>
              <a:cs typeface="Times New Roman" panose="02020603050405020304" pitchFamily="18" charset="0"/>
            </a:endParaRPr>
          </a:p>
          <a:p>
            <a:endParaRPr lang="en-CA" sz="1500" dirty="0"/>
          </a:p>
        </p:txBody>
      </p:sp>
    </p:spTree>
    <p:extLst>
      <p:ext uri="{BB962C8B-B14F-4D97-AF65-F5344CB8AC3E}">
        <p14:creationId xmlns:p14="http://schemas.microsoft.com/office/powerpoint/2010/main" val="3399724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83E2-B3CB-0F6F-212F-D98415A8650D}"/>
              </a:ext>
            </a:extLst>
          </p:cNvPr>
          <p:cNvSpPr>
            <a:spLocks noGrp="1"/>
          </p:cNvSpPr>
          <p:nvPr>
            <p:ph type="title"/>
          </p:nvPr>
        </p:nvSpPr>
        <p:spPr>
          <a:xfrm>
            <a:off x="497840" y="188277"/>
            <a:ext cx="10515600" cy="1163003"/>
          </a:xfrm>
        </p:spPr>
        <p:txBody>
          <a:bodyPr>
            <a:normAutofit/>
          </a:bodyPr>
          <a:lstStyle/>
          <a:p>
            <a:r>
              <a:rPr lang="en-US" sz="3200" b="1" dirty="0">
                <a:latin typeface="Times New Roman" panose="02020603050405020304" pitchFamily="18" charset="0"/>
                <a:cs typeface="Times New Roman" panose="02020603050405020304" pitchFamily="18" charset="0"/>
              </a:rPr>
              <a:t>Critical Information Needs for Informed Decision-Making</a:t>
            </a:r>
          </a:p>
        </p:txBody>
      </p:sp>
      <p:sp>
        <p:nvSpPr>
          <p:cNvPr id="4" name="Content Placeholder 3">
            <a:extLst>
              <a:ext uri="{FF2B5EF4-FFF2-40B4-BE49-F238E27FC236}">
                <a16:creationId xmlns:a16="http://schemas.microsoft.com/office/drawing/2014/main" id="{D61BEE6A-E5CB-04EE-46CB-82730B522ECE}"/>
              </a:ext>
            </a:extLst>
          </p:cNvPr>
          <p:cNvSpPr>
            <a:spLocks noGrp="1"/>
          </p:cNvSpPr>
          <p:nvPr>
            <p:ph idx="1"/>
          </p:nvPr>
        </p:nvSpPr>
        <p:spPr/>
        <p:txBody>
          <a:bodyPr>
            <a:noAutofit/>
          </a:bodyPr>
          <a:lstStyle/>
          <a:p>
            <a:r>
              <a:rPr lang="en-CA" sz="2000" b="1" i="0" dirty="0">
                <a:solidFill>
                  <a:srgbClr val="374151"/>
                </a:solidFill>
                <a:effectLst/>
                <a:latin typeface="Times New Roman" panose="02020603050405020304" pitchFamily="18" charset="0"/>
                <a:cs typeface="Times New Roman" panose="02020603050405020304" pitchFamily="18" charset="0"/>
              </a:rPr>
              <a:t>Loan Funding Year</a:t>
            </a:r>
          </a:p>
          <a:p>
            <a:r>
              <a:rPr lang="en-CA" sz="2000" b="1" dirty="0">
                <a:solidFill>
                  <a:srgbClr val="374151"/>
                </a:solidFill>
                <a:latin typeface="Times New Roman" panose="02020603050405020304" pitchFamily="18" charset="0"/>
                <a:cs typeface="Times New Roman" panose="02020603050405020304" pitchFamily="18" charset="0"/>
              </a:rPr>
              <a:t>Month on Book</a:t>
            </a:r>
          </a:p>
          <a:p>
            <a:r>
              <a:rPr lang="en-US" sz="2000" b="1" i="0" dirty="0">
                <a:solidFill>
                  <a:srgbClr val="374151"/>
                </a:solidFill>
                <a:effectLst/>
                <a:latin typeface="Times New Roman" panose="02020603050405020304" pitchFamily="18" charset="0"/>
                <a:cs typeface="Times New Roman" panose="02020603050405020304" pitchFamily="18" charset="0"/>
              </a:rPr>
              <a:t>Payment Status for the Present Month</a:t>
            </a:r>
            <a:endParaRPr lang="en-CA" sz="2000" b="1" i="0" dirty="0">
              <a:solidFill>
                <a:srgbClr val="374151"/>
              </a:solidFill>
              <a:effectLst/>
              <a:latin typeface="Times New Roman" panose="02020603050405020304" pitchFamily="18" charset="0"/>
              <a:cs typeface="Times New Roman" panose="02020603050405020304" pitchFamily="18" charset="0"/>
            </a:endParaRPr>
          </a:p>
          <a:p>
            <a:r>
              <a:rPr lang="en-CA" sz="2000" b="1" dirty="0">
                <a:solidFill>
                  <a:srgbClr val="374151"/>
                </a:solidFill>
                <a:latin typeface="Times New Roman" panose="02020603050405020304" pitchFamily="18" charset="0"/>
                <a:cs typeface="Times New Roman" panose="02020603050405020304" pitchFamily="18" charset="0"/>
              </a:rPr>
              <a:t>Interest Type</a:t>
            </a:r>
          </a:p>
          <a:p>
            <a:r>
              <a:rPr lang="en-US" sz="2000" b="1" i="0" dirty="0">
                <a:solidFill>
                  <a:srgbClr val="374151"/>
                </a:solidFill>
                <a:effectLst/>
                <a:latin typeface="Times New Roman" panose="02020603050405020304" pitchFamily="18" charset="0"/>
                <a:cs typeface="Times New Roman" panose="02020603050405020304" pitchFamily="18" charset="0"/>
              </a:rPr>
              <a:t>Require demographic data to assess the regional or area-level performance of the portfolio.</a:t>
            </a:r>
          </a:p>
          <a:p>
            <a:r>
              <a:rPr lang="en-CA" sz="2000" b="1" i="0" dirty="0">
                <a:solidFill>
                  <a:srgbClr val="374151"/>
                </a:solidFill>
                <a:effectLst/>
                <a:latin typeface="Times New Roman" panose="02020603050405020304" pitchFamily="18" charset="0"/>
                <a:cs typeface="Times New Roman" panose="02020603050405020304" pitchFamily="18" charset="0"/>
              </a:rPr>
              <a:t>Dates of charged-off accounts</a:t>
            </a:r>
            <a:endParaRPr lang="en-US" sz="2000" b="1" dirty="0">
              <a:solidFill>
                <a:srgbClr val="374151"/>
              </a:solidFill>
              <a:latin typeface="Times New Roman" panose="02020603050405020304" pitchFamily="18" charset="0"/>
              <a:cs typeface="Times New Roman" panose="02020603050405020304" pitchFamily="18" charset="0"/>
            </a:endParaRPr>
          </a:p>
          <a:p>
            <a:r>
              <a:rPr lang="en-US" sz="2000" b="1" i="0" dirty="0">
                <a:solidFill>
                  <a:srgbClr val="374151"/>
                </a:solidFill>
                <a:effectLst/>
                <a:latin typeface="Times New Roman" panose="02020603050405020304" pitchFamily="18" charset="0"/>
                <a:cs typeface="Times New Roman" panose="02020603050405020304" pitchFamily="18" charset="0"/>
              </a:rPr>
              <a:t>Pattern of Delinquency Both Within and Outside the Company</a:t>
            </a:r>
            <a:endParaRPr lang="en-CA" sz="2000" b="1" i="0" dirty="0">
              <a:solidFill>
                <a:srgbClr val="374151"/>
              </a:solidFill>
              <a:effectLst/>
              <a:latin typeface="Times New Roman" panose="02020603050405020304" pitchFamily="18" charset="0"/>
              <a:cs typeface="Times New Roman" panose="02020603050405020304" pitchFamily="18" charset="0"/>
            </a:endParaRPr>
          </a:p>
          <a:p>
            <a:r>
              <a:rPr lang="en-US" sz="2000" b="1" i="0" dirty="0">
                <a:solidFill>
                  <a:srgbClr val="374151"/>
                </a:solidFill>
                <a:effectLst/>
                <a:latin typeface="Times New Roman" panose="02020603050405020304" pitchFamily="18" charset="0"/>
                <a:cs typeface="Times New Roman" panose="02020603050405020304" pitchFamily="18" charset="0"/>
              </a:rPr>
              <a:t>Number of Loans External to the Company</a:t>
            </a:r>
          </a:p>
          <a:p>
            <a:r>
              <a:rPr lang="en-US" sz="2000" b="1" dirty="0">
                <a:solidFill>
                  <a:srgbClr val="374151"/>
                </a:solidFill>
                <a:latin typeface="Times New Roman" panose="02020603050405020304" pitchFamily="18" charset="0"/>
                <a:cs typeface="Times New Roman" panose="02020603050405020304" pitchFamily="18" charset="0"/>
              </a:rPr>
              <a:t>R</a:t>
            </a:r>
            <a:r>
              <a:rPr lang="en-US" sz="2000" b="1" i="0" dirty="0">
                <a:solidFill>
                  <a:srgbClr val="374151"/>
                </a:solidFill>
                <a:effectLst/>
                <a:latin typeface="Times New Roman" panose="02020603050405020304" pitchFamily="18" charset="0"/>
                <a:cs typeface="Times New Roman" panose="02020603050405020304" pitchFamily="18" charset="0"/>
              </a:rPr>
              <a:t>equiring details on additional loans taken within the company for reconciliation.</a:t>
            </a:r>
          </a:p>
          <a:p>
            <a:r>
              <a:rPr lang="en-CA" sz="2000" b="1" i="0" dirty="0">
                <a:solidFill>
                  <a:srgbClr val="374151"/>
                </a:solidFill>
                <a:effectLst/>
                <a:latin typeface="Times New Roman" panose="02020603050405020304" pitchFamily="18" charset="0"/>
                <a:cs typeface="Times New Roman" panose="02020603050405020304" pitchFamily="18" charset="0"/>
              </a:rPr>
              <a:t>Remaining Repayment Period</a:t>
            </a:r>
            <a:endParaRPr lang="en-US" sz="2000" b="1" dirty="0">
              <a:solidFill>
                <a:srgbClr val="374151"/>
              </a:solidFill>
              <a:latin typeface="Times New Roman" panose="02020603050405020304" pitchFamily="18" charset="0"/>
              <a:cs typeface="Times New Roman" panose="02020603050405020304" pitchFamily="18" charset="0"/>
            </a:endParaRPr>
          </a:p>
          <a:p>
            <a:r>
              <a:rPr lang="en-US" sz="2000" b="1" i="0" dirty="0">
                <a:solidFill>
                  <a:srgbClr val="374151"/>
                </a:solidFill>
                <a:effectLst/>
                <a:latin typeface="Times New Roman" panose="02020603050405020304" pitchFamily="18" charset="0"/>
                <a:cs typeface="Times New Roman" panose="02020603050405020304" pitchFamily="18" charset="0"/>
              </a:rPr>
              <a:t>historical data for analyzing seasonality or trends</a:t>
            </a:r>
            <a:endParaRPr lang="en-CA" sz="2000" b="1" i="0" dirty="0">
              <a:solidFill>
                <a:srgbClr val="37415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2013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23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683E2-B3CB-0F6F-212F-D98415A8650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800" b="1" kern="1200">
                <a:solidFill>
                  <a:srgbClr val="FFFFFF"/>
                </a:solidFill>
                <a:latin typeface="+mj-lt"/>
                <a:ea typeface="+mj-ea"/>
                <a:cs typeface="+mj-cs"/>
              </a:rPr>
              <a:t>Market Condition Sensitivity Analysis: Adapting the Portfolio to Dynamic Environments</a:t>
            </a:r>
          </a:p>
        </p:txBody>
      </p:sp>
      <p:sp>
        <p:nvSpPr>
          <p:cNvPr id="8" name="TextBox 7">
            <a:extLst>
              <a:ext uri="{FF2B5EF4-FFF2-40B4-BE49-F238E27FC236}">
                <a16:creationId xmlns:a16="http://schemas.microsoft.com/office/drawing/2014/main" id="{F0AED411-5D05-AD4F-3FB7-E5C75FF47B3B}"/>
              </a:ext>
            </a:extLst>
          </p:cNvPr>
          <p:cNvSpPr txBox="1"/>
          <p:nvPr/>
        </p:nvSpPr>
        <p:spPr>
          <a:xfrm>
            <a:off x="2976880" y="5019040"/>
            <a:ext cx="8829040" cy="144655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Interest Rate Shock: </a:t>
            </a:r>
            <a:r>
              <a:rPr lang="en-US" sz="20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Setting the risk at </a:t>
            </a:r>
            <a:r>
              <a:rPr lang="en-US" sz="1600" b="1" dirty="0">
                <a:latin typeface="Times New Roman" panose="02020603050405020304" pitchFamily="18" charset="0"/>
                <a:cs typeface="Times New Roman" panose="02020603050405020304" pitchFamily="18" charset="0"/>
              </a:rPr>
              <a:t>10% </a:t>
            </a:r>
            <a:r>
              <a:rPr lang="en-US" sz="1600" dirty="0">
                <a:latin typeface="Times New Roman" panose="02020603050405020304" pitchFamily="18" charset="0"/>
                <a:cs typeface="Times New Roman" panose="02020603050405020304" pitchFamily="18" charset="0"/>
              </a:rPr>
              <a:t>in response to the decrease in market interest rates reveals that Risk </a:t>
            </a:r>
            <a:r>
              <a:rPr lang="en-US" sz="1600" b="1" dirty="0">
                <a:latin typeface="Times New Roman" panose="02020603050405020304" pitchFamily="18" charset="0"/>
                <a:cs typeface="Times New Roman" panose="02020603050405020304" pitchFamily="18" charset="0"/>
              </a:rPr>
              <a:t>A, B </a:t>
            </a:r>
            <a:r>
              <a:rPr lang="en-US" sz="1600" dirty="0">
                <a:latin typeface="Times New Roman" panose="02020603050405020304" pitchFamily="18" charset="0"/>
                <a:cs typeface="Times New Roman" panose="02020603050405020304" pitchFamily="18" charset="0"/>
              </a:rPr>
              <a:t>and</a:t>
            </a:r>
            <a:r>
              <a:rPr lang="en-US" sz="1600" b="1" dirty="0">
                <a:latin typeface="Times New Roman" panose="02020603050405020304" pitchFamily="18" charset="0"/>
                <a:cs typeface="Times New Roman" panose="02020603050405020304" pitchFamily="18" charset="0"/>
              </a:rPr>
              <a:t> C </a:t>
            </a:r>
            <a:r>
              <a:rPr lang="en-US" sz="1600" dirty="0">
                <a:latin typeface="Times New Roman" panose="02020603050405020304" pitchFamily="18" charset="0"/>
                <a:cs typeface="Times New Roman" panose="02020603050405020304" pitchFamily="18" charset="0"/>
              </a:rPr>
              <a:t>remain unaffected adversely.</a:t>
            </a:r>
          </a:p>
          <a:p>
            <a:endParaRPr lang="en-US" sz="16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Fluctuation in Default Rate: </a:t>
            </a:r>
            <a:r>
              <a:rPr lang="en-US" sz="1600" dirty="0">
                <a:latin typeface="Times New Roman" panose="02020603050405020304" pitchFamily="18" charset="0"/>
                <a:cs typeface="Times New Roman" panose="02020603050405020304" pitchFamily="18" charset="0"/>
              </a:rPr>
              <a:t>As mentioned earlier, when assuming a 20% increase in default rate from the current average, Risk A exhibits minimal change. </a:t>
            </a:r>
            <a:endParaRPr lang="en-CA" sz="1600" dirty="0">
              <a:latin typeface="Times New Roman" panose="02020603050405020304" pitchFamily="18" charset="0"/>
              <a:cs typeface="Times New Roman" panose="02020603050405020304" pitchFamily="18" charset="0"/>
            </a:endParaRPr>
          </a:p>
        </p:txBody>
      </p:sp>
      <p:pic>
        <p:nvPicPr>
          <p:cNvPr id="14" name="Content Placeholder 13" descr="A graph with blue lines">
            <a:extLst>
              <a:ext uri="{FF2B5EF4-FFF2-40B4-BE49-F238E27FC236}">
                <a16:creationId xmlns:a16="http://schemas.microsoft.com/office/drawing/2014/main" id="{D4973A98-7B49-228B-3F31-733D4CF0E137}"/>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6900"/>
                    </a14:imgEffect>
                  </a14:imgLayer>
                </a14:imgProps>
              </a:ext>
              <a:ext uri="{28A0092B-C50C-407E-A947-70E740481C1C}">
                <a14:useLocalDpi xmlns:a14="http://schemas.microsoft.com/office/drawing/2010/main" val="0"/>
              </a:ext>
            </a:extLst>
          </a:blip>
          <a:srcRect b="3868"/>
          <a:stretch/>
        </p:blipFill>
        <p:spPr>
          <a:xfrm>
            <a:off x="3743783" y="320346"/>
            <a:ext cx="8388661" cy="4536133"/>
          </a:xfrm>
        </p:spPr>
      </p:pic>
    </p:spTree>
    <p:extLst>
      <p:ext uri="{BB962C8B-B14F-4D97-AF65-F5344CB8AC3E}">
        <p14:creationId xmlns:p14="http://schemas.microsoft.com/office/powerpoint/2010/main" val="1404369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83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683E2-B3CB-0F6F-212F-D98415A8650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800" b="1" kern="1200">
                <a:solidFill>
                  <a:srgbClr val="FFFFFF"/>
                </a:solidFill>
                <a:latin typeface="+mj-lt"/>
                <a:ea typeface="+mj-ea"/>
                <a:cs typeface="+mj-cs"/>
              </a:rPr>
              <a:t>Market Condition Sensitivity Analysis: Adapting the Portfolio to Dynamic Environments</a:t>
            </a:r>
          </a:p>
        </p:txBody>
      </p:sp>
      <p:sp>
        <p:nvSpPr>
          <p:cNvPr id="3" name="TextBox 2">
            <a:extLst>
              <a:ext uri="{FF2B5EF4-FFF2-40B4-BE49-F238E27FC236}">
                <a16:creationId xmlns:a16="http://schemas.microsoft.com/office/drawing/2014/main" id="{A82C934E-5380-F58D-4008-50E16F2E9ECE}"/>
              </a:ext>
            </a:extLst>
          </p:cNvPr>
          <p:cNvSpPr txBox="1"/>
          <p:nvPr/>
        </p:nvSpPr>
        <p:spPr>
          <a:xfrm>
            <a:off x="2692400" y="5334000"/>
            <a:ext cx="923544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Notwithstanding the fluctuations in market interest rates, both </a:t>
            </a:r>
            <a:r>
              <a:rPr lang="en-US" sz="1600" b="1" dirty="0">
                <a:latin typeface="Times New Roman" panose="02020603050405020304" pitchFamily="18" charset="0"/>
                <a:cs typeface="Times New Roman" panose="02020603050405020304" pitchFamily="18" charset="0"/>
              </a:rPr>
              <a:t>credit card financing </a:t>
            </a:r>
            <a:r>
              <a:rPr lang="en-US" sz="1600" dirty="0">
                <a:latin typeface="Times New Roman" panose="02020603050405020304" pitchFamily="18" charset="0"/>
                <a:cs typeface="Times New Roman" panose="02020603050405020304" pitchFamily="18" charset="0"/>
              </a:rPr>
              <a:t>and </a:t>
            </a:r>
            <a:r>
              <a:rPr lang="en-US" sz="1600" b="1" dirty="0">
                <a:latin typeface="Times New Roman" panose="02020603050405020304" pitchFamily="18" charset="0"/>
                <a:cs typeface="Times New Roman" panose="02020603050405020304" pitchFamily="18" charset="0"/>
              </a:rPr>
              <a:t>Business loans </a:t>
            </a:r>
            <a:r>
              <a:rPr lang="en-US" sz="1600" dirty="0">
                <a:latin typeface="Times New Roman" panose="02020603050405020304" pitchFamily="18" charset="0"/>
                <a:cs typeface="Times New Roman" panose="02020603050405020304" pitchFamily="18" charset="0"/>
              </a:rPr>
              <a:t>generating a High Income to the company. </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Allocating more loans towards these purposes is a strategic move that can significantly contribute to optimizing the company's portfolio. </a:t>
            </a:r>
          </a:p>
        </p:txBody>
      </p:sp>
      <p:pic>
        <p:nvPicPr>
          <p:cNvPr id="18" name="Content Placeholder 17" descr="A screenshot of a graph">
            <a:extLst>
              <a:ext uri="{FF2B5EF4-FFF2-40B4-BE49-F238E27FC236}">
                <a16:creationId xmlns:a16="http://schemas.microsoft.com/office/drawing/2014/main" id="{B5F3AC6E-AC9D-0310-3D25-E139825B7DF6}"/>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6800"/>
                    </a14:imgEffect>
                  </a14:imgLayer>
                </a14:imgProps>
              </a:ext>
              <a:ext uri="{28A0092B-C50C-407E-A947-70E740481C1C}">
                <a14:useLocalDpi xmlns:a14="http://schemas.microsoft.com/office/drawing/2010/main" val="0"/>
              </a:ext>
            </a:extLst>
          </a:blip>
          <a:srcRect b="4154"/>
          <a:stretch/>
        </p:blipFill>
        <p:spPr>
          <a:xfrm>
            <a:off x="3581173" y="200561"/>
            <a:ext cx="8500741" cy="4583077"/>
          </a:xfrm>
        </p:spPr>
      </p:pic>
    </p:spTree>
    <p:extLst>
      <p:ext uri="{BB962C8B-B14F-4D97-AF65-F5344CB8AC3E}">
        <p14:creationId xmlns:p14="http://schemas.microsoft.com/office/powerpoint/2010/main" val="1530861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83E2-B3CB-0F6F-212F-D98415A8650D}"/>
              </a:ext>
            </a:extLst>
          </p:cNvPr>
          <p:cNvSpPr>
            <a:spLocks noGrp="1"/>
          </p:cNvSpPr>
          <p:nvPr>
            <p:ph type="title"/>
          </p:nvPr>
        </p:nvSpPr>
        <p:spPr>
          <a:xfrm>
            <a:off x="5868557" y="1009926"/>
            <a:ext cx="5444382" cy="1402470"/>
          </a:xfrm>
        </p:spPr>
        <p:txBody>
          <a:bodyPr anchor="t">
            <a:normAutofit/>
          </a:bodyPr>
          <a:lstStyle/>
          <a:p>
            <a:r>
              <a:rPr lang="en-US" sz="3000" b="1" i="0" dirty="0">
                <a:effectLst/>
                <a:latin typeface="Times New Roman" panose="02020603050405020304" pitchFamily="18" charset="0"/>
                <a:cs typeface="Times New Roman" panose="02020603050405020304" pitchFamily="18" charset="0"/>
              </a:rPr>
              <a:t>Risk Assessment: Identifying Key Factors Impacting Forecasted Performance</a:t>
            </a:r>
            <a:endParaRPr lang="en-US" sz="3000" b="1" dirty="0">
              <a:latin typeface="Times New Roman" panose="02020603050405020304" pitchFamily="18" charset="0"/>
              <a:cs typeface="Times New Roman" panose="02020603050405020304" pitchFamily="18" charset="0"/>
            </a:endParaRPr>
          </a:p>
        </p:txBody>
      </p:sp>
      <p:pic>
        <p:nvPicPr>
          <p:cNvPr id="6" name="Picture 5" descr="Graph on document with pen">
            <a:extLst>
              <a:ext uri="{FF2B5EF4-FFF2-40B4-BE49-F238E27FC236}">
                <a16:creationId xmlns:a16="http://schemas.microsoft.com/office/drawing/2014/main" id="{9A43AED4-94B4-E113-24DD-9B71F8ABEA1F}"/>
              </a:ext>
            </a:extLst>
          </p:cNvPr>
          <p:cNvPicPr>
            <a:picLocks noChangeAspect="1"/>
          </p:cNvPicPr>
          <p:nvPr/>
        </p:nvPicPr>
        <p:blipFill rotWithShape="1">
          <a:blip r:embed="rId2"/>
          <a:srcRect l="31792" r="18070" b="-1"/>
          <a:stretch/>
        </p:blipFill>
        <p:spPr>
          <a:xfrm>
            <a:off x="-1" y="10"/>
            <a:ext cx="5151179" cy="6857990"/>
          </a:xfrm>
          <a:prstGeom prst="rect">
            <a:avLst/>
          </a:prstGeom>
        </p:spPr>
      </p:pic>
      <p:cxnSp>
        <p:nvCxnSpPr>
          <p:cNvPr id="10" name="Straight Connector 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8" name="Content Placeholder 3">
            <a:extLst>
              <a:ext uri="{FF2B5EF4-FFF2-40B4-BE49-F238E27FC236}">
                <a16:creationId xmlns:a16="http://schemas.microsoft.com/office/drawing/2014/main" id="{D61BEE6A-E5CB-04EE-46CB-82730B522ECE}"/>
              </a:ext>
            </a:extLst>
          </p:cNvPr>
          <p:cNvSpPr>
            <a:spLocks noGrp="1"/>
          </p:cNvSpPr>
          <p:nvPr>
            <p:ph idx="1"/>
          </p:nvPr>
        </p:nvSpPr>
        <p:spPr>
          <a:xfrm>
            <a:off x="5971697" y="2412396"/>
            <a:ext cx="5341242" cy="4364324"/>
          </a:xfrm>
        </p:spPr>
        <p:txBody>
          <a:bodyPr>
            <a:normAutofit fontScale="92500" lnSpcReduction="10000"/>
          </a:bodyPr>
          <a:lstStyle/>
          <a:p>
            <a:pPr marL="342900" indent="-342900">
              <a:buFont typeface="+mj-lt"/>
              <a:buAutoNum type="arabicPeriod"/>
            </a:pPr>
            <a:r>
              <a:rPr lang="en-US" sz="1400" b="1" i="0" dirty="0">
                <a:effectLst/>
                <a:latin typeface="Times New Roman" panose="02020603050405020304" pitchFamily="18" charset="0"/>
                <a:cs typeface="Times New Roman" panose="02020603050405020304" pitchFamily="18" charset="0"/>
              </a:rPr>
              <a:t>Limited Historical Data:</a:t>
            </a:r>
            <a:endParaRPr lang="en-US" sz="14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Risk: The absence of detailed month-on-month data and on-book details of customers limits our ability to conduct a granular historical performance analysis. </a:t>
            </a:r>
          </a:p>
          <a:p>
            <a:pPr marL="0" indent="0">
              <a:buNone/>
            </a:pPr>
            <a:r>
              <a:rPr lang="en-US" sz="1400" b="1" dirty="0">
                <a:latin typeface="Times New Roman" panose="02020603050405020304" pitchFamily="18" charset="0"/>
                <a:cs typeface="Times New Roman" panose="02020603050405020304" pitchFamily="18" charset="0"/>
              </a:rPr>
              <a:t>2.   Assumption Sensitivity:</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Risk: The forecast heavily relies on certain assumptions, such as the linear distribution of losses and stable economic conditions. </a:t>
            </a:r>
          </a:p>
          <a:p>
            <a:pPr marL="0" indent="0">
              <a:buNone/>
            </a:pPr>
            <a:r>
              <a:rPr lang="en-US" sz="1400" b="1" dirty="0">
                <a:latin typeface="Times New Roman" panose="02020603050405020304" pitchFamily="18" charset="0"/>
                <a:cs typeface="Times New Roman" panose="02020603050405020304" pitchFamily="18" charset="0"/>
              </a:rPr>
              <a:t>3.   Portfolio Quality Assumptions:</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Risk: The assessment of portfolio quality is based on limited available information. Inaccurate assumptions about borrower creditworthiness, loan terms, and overall portfolio health may result in an overestimation or underestimation of the net credit margin.</a:t>
            </a:r>
          </a:p>
          <a:p>
            <a:pPr marL="0" indent="0">
              <a:buNone/>
            </a:pPr>
            <a:r>
              <a:rPr lang="en-US" sz="1400" b="1" dirty="0">
                <a:latin typeface="Times New Roman" panose="02020603050405020304" pitchFamily="18" charset="0"/>
                <a:cs typeface="Times New Roman" panose="02020603050405020304" pitchFamily="18" charset="0"/>
              </a:rPr>
              <a:t>4. Repayment Behavior Uncertainty:</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Risk: Lack of detailed month-on-month data makes it challenging to accurately predict borrower repayment behavior. </a:t>
            </a:r>
          </a:p>
          <a:p>
            <a:pPr marL="0" indent="0">
              <a:buNone/>
            </a:pPr>
            <a:r>
              <a:rPr lang="en-US" sz="1400" dirty="0">
                <a:latin typeface="Times New Roman" panose="02020603050405020304" pitchFamily="18" charset="0"/>
                <a:cs typeface="Times New Roman" panose="02020603050405020304" pitchFamily="18" charset="0"/>
              </a:rPr>
              <a:t>5</a:t>
            </a:r>
            <a:r>
              <a:rPr lang="en-US" sz="1400" b="1" dirty="0">
                <a:latin typeface="Times New Roman" panose="02020603050405020304" pitchFamily="18" charset="0"/>
                <a:cs typeface="Times New Roman" panose="02020603050405020304" pitchFamily="18" charset="0"/>
              </a:rPr>
              <a:t>. Portfolio Optimization Challenges:</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Risk: Implementing recommended strategies for portfolio optimization may face challenges, such as identifying and executing on underperforming assets, restructuring loans, or entering new markets. </a:t>
            </a:r>
            <a:endParaRPr lang="en-US" sz="800" dirty="0">
              <a:latin typeface="Times New Roman" panose="02020603050405020304" pitchFamily="18" charset="0"/>
              <a:cs typeface="Times New Roman" panose="02020603050405020304" pitchFamily="18" charset="0"/>
            </a:endParaRPr>
          </a:p>
          <a:p>
            <a:pPr marL="0" indent="0">
              <a:buNone/>
            </a:pPr>
            <a:endParaRPr lang="en-US" sz="800" dirty="0">
              <a:latin typeface="Times New Roman" panose="02020603050405020304" pitchFamily="18" charset="0"/>
              <a:cs typeface="Times New Roman" panose="02020603050405020304" pitchFamily="18" charset="0"/>
            </a:endParaRPr>
          </a:p>
          <a:p>
            <a:pPr marL="0" indent="0">
              <a:buNone/>
            </a:pPr>
            <a:endParaRPr lang="en-US" sz="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pPr marL="0" indent="0">
              <a:buNone/>
            </a:pPr>
            <a:endParaRPr lang="en-US" sz="800" b="1" dirty="0">
              <a:latin typeface="Times New Roman" panose="02020603050405020304" pitchFamily="18" charset="0"/>
              <a:cs typeface="Times New Roman" panose="02020603050405020304" pitchFamily="18" charset="0"/>
            </a:endParaRPr>
          </a:p>
          <a:p>
            <a:pPr marL="0" indent="0">
              <a:buNone/>
            </a:pPr>
            <a:endParaRPr lang="en-US" sz="800" b="0" i="0" dirty="0">
              <a:effectLst/>
              <a:latin typeface="Times New Roman" panose="02020603050405020304" pitchFamily="18" charset="0"/>
              <a:cs typeface="Times New Roman" panose="02020603050405020304" pitchFamily="18" charset="0"/>
            </a:endParaRPr>
          </a:p>
          <a:p>
            <a:pPr marL="0" indent="0">
              <a:buNone/>
            </a:pPr>
            <a:endParaRPr lang="en-CA" sz="800" dirty="0"/>
          </a:p>
        </p:txBody>
      </p:sp>
    </p:spTree>
    <p:extLst>
      <p:ext uri="{BB962C8B-B14F-4D97-AF65-F5344CB8AC3E}">
        <p14:creationId xmlns:p14="http://schemas.microsoft.com/office/powerpoint/2010/main" val="1017363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59D98-21B6-FDEE-4114-2A66DDE9D370}"/>
              </a:ext>
            </a:extLst>
          </p:cNvPr>
          <p:cNvSpPr txBox="1">
            <a:spLocks/>
          </p:cNvSpPr>
          <p:nvPr/>
        </p:nvSpPr>
        <p:spPr>
          <a:xfrm>
            <a:off x="3429000" y="2229554"/>
            <a:ext cx="5334000" cy="1708246"/>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8800" dirty="0">
                <a:latin typeface="Times New Roman" panose="02020603050405020304" pitchFamily="18" charset="0"/>
                <a:cs typeface="Times New Roman" panose="02020603050405020304" pitchFamily="18" charset="0"/>
              </a:rPr>
              <a:t>Thank You</a:t>
            </a:r>
            <a:endParaRPr lang="en-CA" sz="8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02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12B67A4C-F120-4C5D-7529-78745141860F}"/>
              </a:ext>
            </a:extLst>
          </p:cNvPr>
          <p:cNvPicPr>
            <a:picLocks noChangeAspect="1"/>
          </p:cNvPicPr>
          <p:nvPr/>
        </p:nvPicPr>
        <p:blipFill rotWithShape="1">
          <a:blip r:embed="rId2"/>
          <a:srcRect l="19714" r="30980"/>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01A4DB-0385-206C-9076-D40657B20557}"/>
              </a:ext>
            </a:extLst>
          </p:cNvPr>
          <p:cNvSpPr>
            <a:spLocks noGrp="1"/>
          </p:cNvSpPr>
          <p:nvPr>
            <p:ph type="title"/>
          </p:nvPr>
        </p:nvSpPr>
        <p:spPr>
          <a:xfrm>
            <a:off x="6115317" y="405685"/>
            <a:ext cx="5464968" cy="1559301"/>
          </a:xfrm>
        </p:spPr>
        <p:txBody>
          <a:bodyPr>
            <a:normAutofit/>
          </a:bodyPr>
          <a:lstStyle/>
          <a:p>
            <a:r>
              <a:rPr lang="en-IN" sz="4000" dirty="0">
                <a:latin typeface="Times New Roman" panose="02020603050405020304" pitchFamily="18" charset="0"/>
                <a:cs typeface="Times New Roman" panose="02020603050405020304" pitchFamily="18" charset="0"/>
              </a:rPr>
              <a:t>Introduction</a:t>
            </a:r>
            <a:endParaRPr lang="en-CA" sz="4000" dirty="0">
              <a:latin typeface="Times New Roman" panose="02020603050405020304" pitchFamily="18" charset="0"/>
              <a:cs typeface="Times New Roman" panose="02020603050405020304" pitchFamily="18" charset="0"/>
            </a:endParaRPr>
          </a:p>
        </p:txBody>
      </p:sp>
      <p:sp>
        <p:nvSpPr>
          <p:cNvPr id="21" name="Content Placeholder 2">
            <a:extLst>
              <a:ext uri="{FF2B5EF4-FFF2-40B4-BE49-F238E27FC236}">
                <a16:creationId xmlns:a16="http://schemas.microsoft.com/office/drawing/2014/main" id="{5D97A5F5-D4F0-C517-5630-5144C54689F9}"/>
              </a:ext>
            </a:extLst>
          </p:cNvPr>
          <p:cNvSpPr>
            <a:spLocks noGrp="1"/>
          </p:cNvSpPr>
          <p:nvPr>
            <p:ph idx="1"/>
          </p:nvPr>
        </p:nvSpPr>
        <p:spPr>
          <a:xfrm>
            <a:off x="6177428" y="2204720"/>
            <a:ext cx="5247340" cy="4927600"/>
          </a:xfrm>
        </p:spPr>
        <p:txBody>
          <a:bodyPr anchor="ctr">
            <a:normAutofit/>
          </a:bodyPr>
          <a:lstStyle/>
          <a:p>
            <a:pPr marL="0" indent="0">
              <a:buNone/>
            </a:pPr>
            <a:r>
              <a:rPr lang="en-US" sz="1200" b="1" i="0" dirty="0">
                <a:effectLst/>
                <a:latin typeface="Times New Roman" panose="02020603050405020304" pitchFamily="18" charset="0"/>
                <a:cs typeface="Times New Roman" panose="02020603050405020304" pitchFamily="18" charset="0"/>
              </a:rPr>
              <a:t>Objective: </a:t>
            </a:r>
          </a:p>
          <a:p>
            <a:pPr marL="0" indent="0">
              <a:spcBef>
                <a:spcPts val="600"/>
              </a:spcBef>
              <a:buNone/>
            </a:pPr>
            <a:r>
              <a:rPr lang="en-US" sz="1200" dirty="0">
                <a:latin typeface="Times New Roman" panose="02020603050405020304" pitchFamily="18" charset="0"/>
                <a:cs typeface="Times New Roman" panose="02020603050405020304" pitchFamily="18" charset="0"/>
              </a:rPr>
              <a:t>The </a:t>
            </a:r>
            <a:r>
              <a:rPr lang="en-US" sz="1200" i="0" dirty="0">
                <a:effectLst/>
                <a:latin typeface="Times New Roman" panose="02020603050405020304" pitchFamily="18" charset="0"/>
                <a:cs typeface="Times New Roman" panose="02020603050405020304" pitchFamily="18" charset="0"/>
              </a:rPr>
              <a:t>objective was to thoroughly assess the target company's portfolio, determine its value, and outline a roadmap for future success.</a:t>
            </a:r>
          </a:p>
          <a:p>
            <a:pPr marL="0" indent="0">
              <a:spcBef>
                <a:spcPts val="600"/>
              </a:spcBef>
              <a:buNone/>
            </a:pPr>
            <a:endParaRPr lang="en-US" sz="1200" b="1" dirty="0">
              <a:latin typeface="Times New Roman" panose="02020603050405020304" pitchFamily="18" charset="0"/>
              <a:cs typeface="Times New Roman" panose="02020603050405020304" pitchFamily="18" charset="0"/>
            </a:endParaRPr>
          </a:p>
          <a:p>
            <a:pPr marL="0" indent="0">
              <a:spcBef>
                <a:spcPts val="600"/>
              </a:spcBef>
              <a:buNone/>
            </a:pPr>
            <a:r>
              <a:rPr lang="en-US" sz="1200" b="1" dirty="0">
                <a:latin typeface="Times New Roman" panose="02020603050405020304" pitchFamily="18" charset="0"/>
                <a:cs typeface="Times New Roman" panose="02020603050405020304" pitchFamily="18" charset="0"/>
              </a:rPr>
              <a:t>Tasks:</a:t>
            </a:r>
          </a:p>
          <a:p>
            <a:pPr marL="0" indent="0">
              <a:spcBef>
                <a:spcPts val="600"/>
              </a:spcBef>
              <a:buNone/>
            </a:pPr>
            <a:r>
              <a:rPr lang="en-US" sz="1200" dirty="0">
                <a:latin typeface="Times New Roman" panose="02020603050405020304" pitchFamily="18" charset="0"/>
                <a:cs typeface="Times New Roman" panose="02020603050405020304" pitchFamily="18" charset="0"/>
              </a:rPr>
              <a:t>The tasks set before me included calculating the current value of the loan portfolio, understanding the associated risks, evaluating the portfolio's quality and performance, and forecasting its future trajectory.</a:t>
            </a:r>
          </a:p>
          <a:p>
            <a:pPr marL="0" indent="0">
              <a:spcBef>
                <a:spcPts val="600"/>
              </a:spcBef>
              <a:buNone/>
            </a:pPr>
            <a:endParaRPr lang="en-US" sz="1200" b="1" dirty="0">
              <a:latin typeface="Times New Roman" panose="02020603050405020304" pitchFamily="18" charset="0"/>
              <a:cs typeface="Times New Roman" panose="02020603050405020304" pitchFamily="18" charset="0"/>
            </a:endParaRPr>
          </a:p>
          <a:p>
            <a:pPr marL="0" indent="0">
              <a:spcBef>
                <a:spcPts val="600"/>
              </a:spcBef>
              <a:buNone/>
            </a:pPr>
            <a:r>
              <a:rPr lang="en-US" sz="1200" b="1" i="0" dirty="0">
                <a:effectLst/>
                <a:latin typeface="Times New Roman" panose="02020603050405020304" pitchFamily="18" charset="0"/>
                <a:cs typeface="Times New Roman" panose="02020603050405020304" pitchFamily="18" charset="0"/>
              </a:rPr>
              <a:t>Content:</a:t>
            </a:r>
          </a:p>
          <a:p>
            <a:pPr marL="0" indent="0">
              <a:spcBef>
                <a:spcPts val="600"/>
              </a:spcBef>
              <a:buNone/>
            </a:pPr>
            <a:r>
              <a:rPr lang="en-US" sz="1200" b="1" i="0" dirty="0">
                <a:effectLst/>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rPr>
              <a:t>As we delve into the analysis, I will walk you through the intricacies of our valuation methodology, highlight the qualitative risks that were considered, and share insights on how we envision optimizing the loan portfolio for sustained profitability.</a:t>
            </a:r>
          </a:p>
          <a:p>
            <a:pPr marL="0" indent="0">
              <a:spcBef>
                <a:spcPts val="600"/>
              </a:spcBef>
              <a:buNone/>
            </a:pPr>
            <a:endParaRPr lang="en-US" sz="1200" b="1" dirty="0">
              <a:latin typeface="Times New Roman" panose="02020603050405020304" pitchFamily="18" charset="0"/>
              <a:cs typeface="Times New Roman" panose="02020603050405020304" pitchFamily="18" charset="0"/>
            </a:endParaRPr>
          </a:p>
          <a:p>
            <a:pPr marL="0" indent="0">
              <a:spcBef>
                <a:spcPts val="600"/>
              </a:spcBef>
              <a:buNone/>
            </a:pPr>
            <a:r>
              <a:rPr lang="en-US" sz="1200" b="1" i="0" dirty="0">
                <a:effectLst/>
                <a:latin typeface="Times New Roman" panose="02020603050405020304" pitchFamily="18" charset="0"/>
                <a:cs typeface="Times New Roman" panose="02020603050405020304" pitchFamily="18" charset="0"/>
              </a:rPr>
              <a:t>So, without further ado, let's embark on this journey of financial exploration, aiming not just to acquire a lending company but to strategically position ourselves for long-term success in the dynamic world of digital lending</a:t>
            </a:r>
            <a:endParaRPr lang="en-US" sz="1200" b="1" dirty="0">
              <a:latin typeface="Times New Roman" panose="02020603050405020304" pitchFamily="18" charset="0"/>
              <a:cs typeface="Times New Roman" panose="02020603050405020304" pitchFamily="18" charset="0"/>
            </a:endParaRPr>
          </a:p>
          <a:p>
            <a:pPr marL="0" indent="0">
              <a:buNone/>
            </a:pPr>
            <a:endParaRPr lang="en-CA" sz="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1978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3017-E11B-D7CE-177E-12234DDB2803}"/>
              </a:ext>
            </a:extLst>
          </p:cNvPr>
          <p:cNvSpPr>
            <a:spLocks noGrp="1"/>
          </p:cNvSpPr>
          <p:nvPr>
            <p:ph type="title"/>
          </p:nvPr>
        </p:nvSpPr>
        <p:spPr>
          <a:xfrm>
            <a:off x="223520" y="202565"/>
            <a:ext cx="11059160" cy="721995"/>
          </a:xfrm>
        </p:spPr>
        <p:txBody>
          <a:bodyPr/>
          <a:lstStyle/>
          <a:p>
            <a:r>
              <a:rPr lang="en-IN" dirty="0">
                <a:latin typeface="Times New Roman" panose="02020603050405020304" pitchFamily="18" charset="0"/>
                <a:cs typeface="Times New Roman" panose="02020603050405020304" pitchFamily="18" charset="0"/>
              </a:rPr>
              <a:t>Assumptions:</a:t>
            </a:r>
            <a:endParaRPr lang="en-CA" dirty="0">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73F7EB2D-19E5-0441-8848-CB43E3F464D6}"/>
              </a:ext>
            </a:extLst>
          </p:cNvPr>
          <p:cNvGraphicFramePr>
            <a:graphicFrameLocks noGrp="1"/>
          </p:cNvGraphicFramePr>
          <p:nvPr>
            <p:ph idx="1"/>
            <p:extLst>
              <p:ext uri="{D42A27DB-BD31-4B8C-83A1-F6EECF244321}">
                <p14:modId xmlns:p14="http://schemas.microsoft.com/office/powerpoint/2010/main" val="3468705152"/>
              </p:ext>
            </p:extLst>
          </p:nvPr>
        </p:nvGraphicFramePr>
        <p:xfrm>
          <a:off x="294640" y="1310640"/>
          <a:ext cx="11409680" cy="53447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1987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BFA4C8-C301-60A7-C96E-E85360F5D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DAC22-6FBA-3DF3-4601-D3FE4FD00B21}"/>
              </a:ext>
            </a:extLst>
          </p:cNvPr>
          <p:cNvSpPr>
            <a:spLocks noGrp="1"/>
          </p:cNvSpPr>
          <p:nvPr>
            <p:ph type="title"/>
          </p:nvPr>
        </p:nvSpPr>
        <p:spPr>
          <a:xfrm>
            <a:off x="761801" y="283714"/>
            <a:ext cx="9906799" cy="1161688"/>
          </a:xfrm>
        </p:spPr>
        <p:txBody>
          <a:bodyPr anchor="ctr">
            <a:normAutofit/>
          </a:bodyPr>
          <a:lstStyle/>
          <a:p>
            <a:r>
              <a:rPr lang="en-IN" sz="4000" dirty="0">
                <a:latin typeface="Times New Roman" panose="02020603050405020304" pitchFamily="18" charset="0"/>
                <a:cs typeface="Times New Roman" panose="02020603050405020304" pitchFamily="18" charset="0"/>
              </a:rPr>
              <a:t>Methodology:</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7959F97-1C04-064A-0D5B-AC5D856845D2}"/>
              </a:ext>
            </a:extLst>
          </p:cNvPr>
          <p:cNvSpPr>
            <a:spLocks noGrp="1"/>
          </p:cNvSpPr>
          <p:nvPr>
            <p:ph idx="1"/>
          </p:nvPr>
        </p:nvSpPr>
        <p:spPr>
          <a:xfrm>
            <a:off x="2253561" y="2217761"/>
            <a:ext cx="7680959" cy="4034116"/>
          </a:xfrm>
        </p:spPr>
        <p:txBody>
          <a:bodyPr anchor="ctr">
            <a:normAutofit/>
          </a:bodyPr>
          <a:lstStyle/>
          <a:p>
            <a:r>
              <a:rPr lang="en-IN" sz="1400" b="1" dirty="0">
                <a:latin typeface="Times New Roman" panose="02020603050405020304" pitchFamily="18" charset="0"/>
                <a:cs typeface="Times New Roman" panose="02020603050405020304" pitchFamily="18" charset="0"/>
              </a:rPr>
              <a:t>Current Value of Portfolio:</a:t>
            </a:r>
          </a:p>
          <a:p>
            <a:pPr marL="0" indent="0">
              <a:spcBef>
                <a:spcPts val="0"/>
              </a:spcBef>
              <a:buNone/>
            </a:pPr>
            <a:endParaRPr lang="en-IN" sz="1400" dirty="0">
              <a:latin typeface="Times New Roman" panose="02020603050405020304" pitchFamily="18" charset="0"/>
              <a:cs typeface="Times New Roman" panose="02020603050405020304" pitchFamily="18" charset="0"/>
            </a:endParaRPr>
          </a:p>
          <a:p>
            <a:pPr marL="0" indent="0">
              <a:spcBef>
                <a:spcPts val="0"/>
              </a:spcBef>
              <a:buNone/>
            </a:pPr>
            <a:r>
              <a:rPr lang="en-IN" sz="1400" dirty="0">
                <a:latin typeface="Times New Roman" panose="02020603050405020304" pitchFamily="18" charset="0"/>
                <a:cs typeface="Times New Roman" panose="02020603050405020304" pitchFamily="18" charset="0"/>
              </a:rPr>
              <a:t>The value has been calculated based on </a:t>
            </a:r>
            <a:r>
              <a:rPr lang="en-IN" sz="1400" b="1" dirty="0">
                <a:latin typeface="Times New Roman" panose="02020603050405020304" pitchFamily="18" charset="0"/>
                <a:cs typeface="Times New Roman" panose="02020603050405020304" pitchFamily="18" charset="0"/>
              </a:rPr>
              <a:t>Net Asset Value</a:t>
            </a:r>
            <a:r>
              <a:rPr lang="en-IN" sz="1400" dirty="0">
                <a:latin typeface="Times New Roman" panose="02020603050405020304" pitchFamily="18" charset="0"/>
                <a:cs typeface="Times New Roman" panose="02020603050405020304" pitchFamily="18" charset="0"/>
              </a:rPr>
              <a:t> method Combines with </a:t>
            </a:r>
            <a:r>
              <a:rPr lang="en-IN" sz="1400" b="1" dirty="0">
                <a:latin typeface="Times New Roman" panose="02020603050405020304" pitchFamily="18" charset="0"/>
                <a:cs typeface="Times New Roman" panose="02020603050405020304" pitchFamily="18" charset="0"/>
              </a:rPr>
              <a:t>Annuity</a:t>
            </a:r>
            <a:r>
              <a:rPr lang="en-IN" sz="1400" dirty="0">
                <a:latin typeface="Times New Roman" panose="02020603050405020304" pitchFamily="18" charset="0"/>
                <a:cs typeface="Times New Roman" panose="02020603050405020304" pitchFamily="18" charset="0"/>
              </a:rPr>
              <a:t> Factor </a:t>
            </a:r>
            <a:r>
              <a:rPr lang="en-US" sz="1400" dirty="0">
                <a:latin typeface="Times New Roman" panose="02020603050405020304" pitchFamily="18" charset="0"/>
                <a:cs typeface="Times New Roman" panose="02020603050405020304" pitchFamily="18" charset="0"/>
              </a:rPr>
              <a:t>that allows us to discount the future cash flows back to their present value using a discount rate. </a:t>
            </a:r>
            <a:endParaRPr lang="en-US" sz="1400" b="1" dirty="0">
              <a:latin typeface="Times New Roman" panose="02020603050405020304" pitchFamily="18" charset="0"/>
              <a:cs typeface="Times New Roman" panose="02020603050405020304" pitchFamily="18" charset="0"/>
            </a:endParaRPr>
          </a:p>
          <a:p>
            <a:pPr marL="0" indent="0">
              <a:spcBef>
                <a:spcPts val="0"/>
              </a:spcBef>
              <a:buNone/>
            </a:pPr>
            <a:endParaRPr lang="en-US" sz="1400" dirty="0">
              <a:latin typeface="Times New Roman" panose="02020603050405020304" pitchFamily="18" charset="0"/>
              <a:cs typeface="Times New Roman" panose="02020603050405020304" pitchFamily="18" charset="0"/>
            </a:endParaRPr>
          </a:p>
          <a:p>
            <a:pPr marL="0" indent="0">
              <a:spcBef>
                <a:spcPts val="0"/>
              </a:spcBef>
              <a:buNone/>
            </a:pPr>
            <a:r>
              <a:rPr lang="en-US" sz="1400" b="1" dirty="0">
                <a:latin typeface="Times New Roman" panose="02020603050405020304" pitchFamily="18" charset="0"/>
                <a:cs typeface="Times New Roman" panose="02020603050405020304" pitchFamily="18" charset="0"/>
              </a:rPr>
              <a:t>Net Credit Margin: </a:t>
            </a:r>
          </a:p>
          <a:p>
            <a:pPr marL="0" indent="0">
              <a:spcBef>
                <a:spcPts val="0"/>
              </a:spcBef>
              <a:buNone/>
            </a:pPr>
            <a:endParaRPr lang="en-US" sz="1400" dirty="0">
              <a:latin typeface="Times New Roman" panose="02020603050405020304" pitchFamily="18" charset="0"/>
              <a:cs typeface="Times New Roman" panose="02020603050405020304" pitchFamily="18" charset="0"/>
            </a:endParaRPr>
          </a:p>
          <a:p>
            <a:pPr marL="0" indent="0">
              <a:spcBef>
                <a:spcPts val="0"/>
              </a:spcBef>
              <a:buNone/>
            </a:pPr>
            <a:r>
              <a:rPr lang="en-US" sz="1400" dirty="0">
                <a:latin typeface="Times New Roman" panose="02020603050405020304" pitchFamily="18" charset="0"/>
                <a:cs typeface="Times New Roman" panose="02020603050405020304" pitchFamily="18" charset="0"/>
              </a:rPr>
              <a:t>It is calculated as the difference between the interest income generated from the outstanding loan portfolio and the total costs associated with financing ,operations and expected losses</a:t>
            </a:r>
          </a:p>
          <a:p>
            <a:pPr marL="0" indent="0">
              <a:spcBef>
                <a:spcPts val="0"/>
              </a:spcBef>
              <a:buNone/>
            </a:pPr>
            <a:endParaRPr lang="en-US" sz="1400" dirty="0">
              <a:latin typeface="Times New Roman" panose="02020603050405020304" pitchFamily="18" charset="0"/>
              <a:cs typeface="Times New Roman" panose="02020603050405020304" pitchFamily="18" charset="0"/>
            </a:endParaRPr>
          </a:p>
          <a:p>
            <a:pPr marL="0" indent="0">
              <a:spcBef>
                <a:spcPts val="0"/>
              </a:spcBef>
              <a:buNone/>
            </a:pPr>
            <a:r>
              <a:rPr lang="en-US" sz="1400" b="1" dirty="0">
                <a:latin typeface="Times New Roman" panose="02020603050405020304" pitchFamily="18" charset="0"/>
                <a:cs typeface="Times New Roman" panose="02020603050405020304" pitchFamily="18" charset="0"/>
              </a:rPr>
              <a:t>Monthly Interest Receivable:</a:t>
            </a:r>
          </a:p>
          <a:p>
            <a:pPr marL="0" indent="0">
              <a:spcBef>
                <a:spcPts val="0"/>
              </a:spcBef>
              <a:buNone/>
            </a:pPr>
            <a:endParaRPr lang="en-US" sz="1400" dirty="0">
              <a:latin typeface="Times New Roman" panose="02020603050405020304" pitchFamily="18" charset="0"/>
              <a:cs typeface="Times New Roman" panose="02020603050405020304" pitchFamily="18" charset="0"/>
            </a:endParaRPr>
          </a:p>
          <a:p>
            <a:pPr marL="0" indent="0">
              <a:spcBef>
                <a:spcPts val="0"/>
              </a:spcBef>
              <a:buNone/>
            </a:pPr>
            <a:r>
              <a:rPr lang="en-US" sz="1400" b="0" i="0" dirty="0">
                <a:effectLst/>
                <a:latin typeface="Times New Roman" panose="02020603050405020304" pitchFamily="18" charset="0"/>
                <a:cs typeface="Times New Roman" panose="02020603050405020304" pitchFamily="18" charset="0"/>
              </a:rPr>
              <a:t>T</a:t>
            </a:r>
            <a:r>
              <a:rPr lang="en-US" sz="1400" dirty="0">
                <a:latin typeface="Times New Roman" panose="02020603050405020304" pitchFamily="18" charset="0"/>
                <a:cs typeface="Times New Roman" panose="02020603050405020304" pitchFamily="18" charset="0"/>
              </a:rPr>
              <a:t>he interest income by leveraging the product of the average outstanding balance (POS) and the monthly interest rate, which is obtained by dividing the annual interest rate by 12. </a:t>
            </a:r>
          </a:p>
          <a:p>
            <a:pPr marL="0" indent="0">
              <a:spcBef>
                <a:spcPts val="0"/>
              </a:spcBef>
              <a:buNone/>
            </a:pPr>
            <a:endParaRPr lang="en-US" sz="1400" dirty="0">
              <a:latin typeface="Times New Roman" panose="02020603050405020304" pitchFamily="18" charset="0"/>
              <a:cs typeface="Times New Roman" panose="02020603050405020304" pitchFamily="18" charset="0"/>
            </a:endParaRPr>
          </a:p>
          <a:p>
            <a:pPr marL="0" indent="0">
              <a:spcBef>
                <a:spcPts val="0"/>
              </a:spcBef>
              <a:buNone/>
            </a:pPr>
            <a:r>
              <a:rPr lang="en-US" sz="1400" b="1" dirty="0">
                <a:latin typeface="Times New Roman" panose="02020603050405020304" pitchFamily="18" charset="0"/>
                <a:cs typeface="Times New Roman" panose="02020603050405020304" pitchFamily="18" charset="0"/>
              </a:rPr>
              <a:t>Default Rate: </a:t>
            </a:r>
          </a:p>
          <a:p>
            <a:pPr marL="0" indent="0">
              <a:spcBef>
                <a:spcPts val="0"/>
              </a:spcBef>
              <a:buNone/>
            </a:pPr>
            <a:endParaRPr lang="en-US" sz="1400" dirty="0">
              <a:latin typeface="Times New Roman" panose="02020603050405020304" pitchFamily="18" charset="0"/>
              <a:cs typeface="Times New Roman" panose="02020603050405020304" pitchFamily="18" charset="0"/>
            </a:endParaRPr>
          </a:p>
          <a:p>
            <a:pPr marL="0" indent="0">
              <a:spcBef>
                <a:spcPts val="0"/>
              </a:spcBef>
              <a:buNone/>
            </a:pPr>
            <a:r>
              <a:rPr lang="en-US" sz="1400" dirty="0">
                <a:latin typeface="Times New Roman" panose="02020603050405020304" pitchFamily="18" charset="0"/>
                <a:cs typeface="Times New Roman" panose="02020603050405020304" pitchFamily="18" charset="0"/>
              </a:rPr>
              <a:t>The default percentage reflects the overall default rate over the past two years based on customer delinquency data.</a:t>
            </a: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8396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21821-40FE-EAA5-3FBD-510546DFB274}"/>
              </a:ext>
            </a:extLst>
          </p:cNvPr>
          <p:cNvSpPr>
            <a:spLocks noGrp="1"/>
          </p:cNvSpPr>
          <p:nvPr>
            <p:ph type="title"/>
          </p:nvPr>
        </p:nvSpPr>
        <p:spPr>
          <a:xfrm>
            <a:off x="330200" y="222885"/>
            <a:ext cx="10515600" cy="955675"/>
          </a:xfrm>
        </p:spPr>
        <p:txBody>
          <a:bodyPr/>
          <a:lstStyle/>
          <a:p>
            <a:r>
              <a:rPr lang="en-IN"/>
              <a:t>Current Value Portfolio Assessment:</a:t>
            </a:r>
            <a:endParaRPr lang="en-CA" dirty="0"/>
          </a:p>
        </p:txBody>
      </p:sp>
      <p:graphicFrame>
        <p:nvGraphicFramePr>
          <p:cNvPr id="6" name="Content Placeholder 5">
            <a:extLst>
              <a:ext uri="{FF2B5EF4-FFF2-40B4-BE49-F238E27FC236}">
                <a16:creationId xmlns:a16="http://schemas.microsoft.com/office/drawing/2014/main" id="{19856112-FEB6-9B72-E5CD-D9236129115D}"/>
              </a:ext>
            </a:extLst>
          </p:cNvPr>
          <p:cNvGraphicFramePr>
            <a:graphicFrameLocks noGrp="1"/>
          </p:cNvGraphicFramePr>
          <p:nvPr>
            <p:ph idx="1"/>
            <p:extLst>
              <p:ext uri="{D42A27DB-BD31-4B8C-83A1-F6EECF244321}">
                <p14:modId xmlns:p14="http://schemas.microsoft.com/office/powerpoint/2010/main" val="1060451645"/>
              </p:ext>
            </p:extLst>
          </p:nvPr>
        </p:nvGraphicFramePr>
        <p:xfrm>
          <a:off x="330200" y="1645920"/>
          <a:ext cx="11445240" cy="4866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2357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15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683E2-B3CB-0F6F-212F-D98415A8650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800" b="1" dirty="0">
                <a:solidFill>
                  <a:srgbClr val="FFFFFF"/>
                </a:solidFill>
              </a:rPr>
              <a:t>Portfolio Risk Assessment</a:t>
            </a:r>
            <a:r>
              <a:rPr lang="en-US" sz="1800" b="1" kern="1200" dirty="0">
                <a:solidFill>
                  <a:srgbClr val="FFFFFF"/>
                </a:solidFill>
                <a:latin typeface="+mj-lt"/>
                <a:ea typeface="+mj-ea"/>
                <a:cs typeface="+mj-cs"/>
              </a:rPr>
              <a:t>: Unveiling Patterns and Distribution Across Variables</a:t>
            </a:r>
          </a:p>
        </p:txBody>
      </p:sp>
      <p:pic>
        <p:nvPicPr>
          <p:cNvPr id="7" name="Content Placeholder 6">
            <a:extLst>
              <a:ext uri="{FF2B5EF4-FFF2-40B4-BE49-F238E27FC236}">
                <a16:creationId xmlns:a16="http://schemas.microsoft.com/office/drawing/2014/main" id="{F9E52EDF-C304-F506-4D9E-3BAB3A652C97}"/>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7000"/>
                    </a14:imgEffect>
                  </a14:imgLayer>
                </a14:imgProps>
              </a:ext>
              <a:ext uri="{28A0092B-C50C-407E-A947-70E740481C1C}">
                <a14:useLocalDpi xmlns:a14="http://schemas.microsoft.com/office/drawing/2010/main" val="0"/>
              </a:ext>
            </a:extLst>
          </a:blip>
          <a:srcRect t="1766" b="4027"/>
          <a:stretch/>
        </p:blipFill>
        <p:spPr>
          <a:xfrm>
            <a:off x="3556300" y="1217565"/>
            <a:ext cx="8492153" cy="4500000"/>
          </a:xfrm>
        </p:spPr>
      </p:pic>
    </p:spTree>
    <p:extLst>
      <p:ext uri="{BB962C8B-B14F-4D97-AF65-F5344CB8AC3E}">
        <p14:creationId xmlns:p14="http://schemas.microsoft.com/office/powerpoint/2010/main" val="1076382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33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683E2-B3CB-0F6F-212F-D98415A8650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800" b="1" dirty="0">
                <a:solidFill>
                  <a:srgbClr val="FFFFFF"/>
                </a:solidFill>
              </a:rPr>
              <a:t>Portfolio Risk Assessment</a:t>
            </a:r>
            <a:r>
              <a:rPr lang="en-US" sz="1800" b="1" kern="1200" dirty="0">
                <a:solidFill>
                  <a:srgbClr val="FFFFFF"/>
                </a:solidFill>
                <a:latin typeface="+mj-lt"/>
                <a:ea typeface="+mj-ea"/>
                <a:cs typeface="+mj-cs"/>
              </a:rPr>
              <a:t>: Unveiling Patterns and Distribution Across Variables</a:t>
            </a:r>
          </a:p>
        </p:txBody>
      </p:sp>
      <p:sp>
        <p:nvSpPr>
          <p:cNvPr id="6" name="TextBox 5">
            <a:extLst>
              <a:ext uri="{FF2B5EF4-FFF2-40B4-BE49-F238E27FC236}">
                <a16:creationId xmlns:a16="http://schemas.microsoft.com/office/drawing/2014/main" id="{7AC3BC6C-8A71-15B1-2FD7-8513EF31AA7D}"/>
              </a:ext>
            </a:extLst>
          </p:cNvPr>
          <p:cNvSpPr txBox="1"/>
          <p:nvPr/>
        </p:nvSpPr>
        <p:spPr>
          <a:xfrm>
            <a:off x="2377440" y="5862320"/>
            <a:ext cx="9540240" cy="523220"/>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Accounts with earnings between 30k and 60k experience higher charge-offs, while individuals earning more than 90k exhibit a higher outstanding principal.</a:t>
            </a:r>
            <a:endParaRPr lang="en-CA" sz="1400" b="1"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B19A360F-A2AC-92FF-4CD1-7886BE1B53BE}"/>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6800"/>
                    </a14:imgEffect>
                  </a14:imgLayer>
                </a14:imgProps>
              </a:ext>
              <a:ext uri="{28A0092B-C50C-407E-A947-70E740481C1C}">
                <a14:useLocalDpi xmlns:a14="http://schemas.microsoft.com/office/drawing/2010/main" val="0"/>
              </a:ext>
            </a:extLst>
          </a:blip>
          <a:srcRect t="1833" b="4091"/>
          <a:stretch/>
        </p:blipFill>
        <p:spPr>
          <a:xfrm>
            <a:off x="3576320" y="640081"/>
            <a:ext cx="8503920" cy="4500000"/>
          </a:xfrm>
        </p:spPr>
      </p:pic>
    </p:spTree>
    <p:extLst>
      <p:ext uri="{BB962C8B-B14F-4D97-AF65-F5344CB8AC3E}">
        <p14:creationId xmlns:p14="http://schemas.microsoft.com/office/powerpoint/2010/main" val="1395171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4683E2-B3CB-0F6F-212F-D98415A8650D}"/>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2700" b="1" i="0" kern="1200">
                <a:solidFill>
                  <a:schemeClr val="tx1"/>
                </a:solidFill>
                <a:effectLst/>
                <a:latin typeface="+mj-lt"/>
                <a:ea typeface="+mj-ea"/>
                <a:cs typeface="+mj-cs"/>
              </a:rPr>
              <a:t>Risk Landscape: Qualitative Overview of Portfolio Vulnerabilities</a:t>
            </a:r>
            <a:endParaRPr lang="en-US" sz="2700" b="1" kern="1200">
              <a:solidFill>
                <a:schemeClr val="tx1"/>
              </a:solidFill>
              <a:latin typeface="+mj-lt"/>
              <a:ea typeface="+mj-ea"/>
              <a:cs typeface="+mj-cs"/>
            </a:endParaRPr>
          </a:p>
        </p:txBody>
      </p:sp>
      <p:sp>
        <p:nvSpPr>
          <p:cNvPr id="20" name="Rectangle 19">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C1635035-C29C-A38F-2C28-C36F0902153C}"/>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Increase in Market Interest Rate and Avg Default Rate</a:t>
            </a:r>
          </a:p>
        </p:txBody>
      </p:sp>
      <p:sp>
        <p:nvSpPr>
          <p:cNvPr id="11" name="TextBox 10">
            <a:extLst>
              <a:ext uri="{FF2B5EF4-FFF2-40B4-BE49-F238E27FC236}">
                <a16:creationId xmlns:a16="http://schemas.microsoft.com/office/drawing/2014/main" id="{C55B7B20-363F-19E0-3C7E-38FABF7C8FF1}"/>
              </a:ext>
            </a:extLst>
          </p:cNvPr>
          <p:cNvSpPr txBox="1"/>
          <p:nvPr/>
        </p:nvSpPr>
        <p:spPr>
          <a:xfrm>
            <a:off x="8432800" y="2721249"/>
            <a:ext cx="3383280"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 stress analysis, considering a risk range of -</a:t>
            </a:r>
            <a:r>
              <a:rPr lang="en-US" sz="1400" b="1" dirty="0">
                <a:latin typeface="Times New Roman" panose="02020603050405020304" pitchFamily="18" charset="0"/>
                <a:cs typeface="Times New Roman" panose="02020603050405020304" pitchFamily="18" charset="0"/>
              </a:rPr>
              <a:t>15</a:t>
            </a:r>
            <a:r>
              <a:rPr lang="en-US" sz="1400" dirty="0">
                <a:latin typeface="Times New Roman" panose="02020603050405020304" pitchFamily="18" charset="0"/>
                <a:cs typeface="Times New Roman" panose="02020603050405020304" pitchFamily="18" charset="0"/>
              </a:rPr>
              <a:t> percent to +</a:t>
            </a:r>
            <a:r>
              <a:rPr lang="en-US" sz="1400" b="1" dirty="0">
                <a:latin typeface="Times New Roman" panose="02020603050405020304" pitchFamily="18" charset="0"/>
                <a:cs typeface="Times New Roman" panose="02020603050405020304" pitchFamily="18" charset="0"/>
              </a:rPr>
              <a:t>15</a:t>
            </a:r>
            <a:r>
              <a:rPr lang="en-US" sz="1400" dirty="0">
                <a:latin typeface="Times New Roman" panose="02020603050405020304" pitchFamily="18" charset="0"/>
                <a:cs typeface="Times New Roman" panose="02020603050405020304" pitchFamily="18" charset="0"/>
              </a:rPr>
              <a:t> percent due to fluctuations in market interest rates, indicates that certain risk groups are more impacted than others.</a:t>
            </a: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Concurrently, it is noteworthy that Risk Score A shows resilience, with no significant decline when the portfolio is subjected to a </a:t>
            </a:r>
            <a:r>
              <a:rPr lang="en-US" sz="1400" b="1" dirty="0">
                <a:latin typeface="Times New Roman" panose="02020603050405020304" pitchFamily="18" charset="0"/>
                <a:cs typeface="Times New Roman" panose="02020603050405020304" pitchFamily="18" charset="0"/>
              </a:rPr>
              <a:t>10</a:t>
            </a:r>
            <a:r>
              <a:rPr lang="en-US" sz="1400" dirty="0">
                <a:latin typeface="Times New Roman" panose="02020603050405020304" pitchFamily="18" charset="0"/>
                <a:cs typeface="Times New Roman" panose="02020603050405020304" pitchFamily="18" charset="0"/>
              </a:rPr>
              <a:t>% risk.</a:t>
            </a: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Individuals categorized under Risk Scores </a:t>
            </a:r>
            <a:r>
              <a:rPr lang="en-US" sz="1400" b="1" dirty="0">
                <a:latin typeface="Times New Roman" panose="02020603050405020304" pitchFamily="18" charset="0"/>
                <a:cs typeface="Times New Roman" panose="02020603050405020304" pitchFamily="18" charset="0"/>
              </a:rPr>
              <a:t>E, F, </a:t>
            </a:r>
            <a:r>
              <a:rPr lang="en-US" sz="1400" dirty="0">
                <a:latin typeface="Times New Roman" panose="02020603050405020304" pitchFamily="18" charset="0"/>
                <a:cs typeface="Times New Roman" panose="02020603050405020304" pitchFamily="18" charset="0"/>
              </a:rPr>
              <a:t>and </a:t>
            </a:r>
            <a:r>
              <a:rPr lang="en-US" sz="1400" b="1" dirty="0">
                <a:latin typeface="Times New Roman" panose="02020603050405020304" pitchFamily="18" charset="0"/>
                <a:cs typeface="Times New Roman" panose="02020603050405020304" pitchFamily="18" charset="0"/>
              </a:rPr>
              <a:t>G</a:t>
            </a:r>
            <a:r>
              <a:rPr lang="en-US" sz="1400" dirty="0">
                <a:latin typeface="Times New Roman" panose="02020603050405020304" pitchFamily="18" charset="0"/>
                <a:cs typeface="Times New Roman" panose="02020603050405020304" pitchFamily="18" charset="0"/>
              </a:rPr>
              <a:t> are more susceptible to a rise in the default rate.</a:t>
            </a:r>
            <a:endParaRPr lang="en-CA" sz="14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3AB227E4-FC30-CFDC-D96D-05B70D83B120}"/>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6900"/>
                    </a14:imgEffect>
                  </a14:imgLayer>
                </a14:imgProps>
              </a:ext>
              <a:ext uri="{28A0092B-C50C-407E-A947-70E740481C1C}">
                <a14:useLocalDpi xmlns:a14="http://schemas.microsoft.com/office/drawing/2010/main" val="0"/>
              </a:ext>
            </a:extLst>
          </a:blip>
          <a:srcRect t="2015" b="3669"/>
          <a:stretch/>
        </p:blipFill>
        <p:spPr>
          <a:xfrm>
            <a:off x="321168" y="2637388"/>
            <a:ext cx="7735712" cy="4104000"/>
          </a:xfrm>
        </p:spPr>
      </p:pic>
    </p:spTree>
    <p:extLst>
      <p:ext uri="{BB962C8B-B14F-4D97-AF65-F5344CB8AC3E}">
        <p14:creationId xmlns:p14="http://schemas.microsoft.com/office/powerpoint/2010/main" val="12577795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TM10001115[[fn=Parcel]]</Template>
  <TotalTime>2705</TotalTime>
  <Words>1449</Words>
  <Application>Microsoft Office PowerPoint</Application>
  <PresentationFormat>Widescreen</PresentationFormat>
  <Paragraphs>127</Paragraphs>
  <Slides>25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Aptos Display</vt:lpstr>
      <vt:lpstr>Arial</vt:lpstr>
      <vt:lpstr>Calibri</vt:lpstr>
      <vt:lpstr>Times New Roman</vt:lpstr>
      <vt:lpstr>Wingdings</vt:lpstr>
      <vt:lpstr>Office Theme</vt:lpstr>
      <vt:lpstr>Strategic Acquisition Analysis</vt:lpstr>
      <vt:lpstr>Agenda:</vt:lpstr>
      <vt:lpstr>Introduction</vt:lpstr>
      <vt:lpstr>Assumptions:</vt:lpstr>
      <vt:lpstr>Methodology:</vt:lpstr>
      <vt:lpstr>Current Value Portfolio Assessment:</vt:lpstr>
      <vt:lpstr>Portfolio Risk Assessment: Unveiling Patterns and Distribution Across Variables</vt:lpstr>
      <vt:lpstr>Portfolio Risk Assessment: Unveiling Patterns and Distribution Across Variables</vt:lpstr>
      <vt:lpstr>Risk Landscape: Qualitative Overview of Portfolio Vulnerabilities</vt:lpstr>
      <vt:lpstr>Risk Landscape: Qualitative Overview of Portfolio Vulnerabilities</vt:lpstr>
      <vt:lpstr>Portfolio health check: evaluating quality and performance metrics</vt:lpstr>
      <vt:lpstr>Portfolio health check: evaluating quality and performance metrics</vt:lpstr>
      <vt:lpstr>Portfolio Health Check: Evaluating Quality and Performance Metrics</vt:lpstr>
      <vt:lpstr>Portfolio Health Check: Evaluating Quality and Performance Metrics</vt:lpstr>
      <vt:lpstr>Portfolio Health Check: Evaluating Quality and Performance Metrics</vt:lpstr>
      <vt:lpstr>Portfolio Health Check: Evaluating Quality and Performance Metrics</vt:lpstr>
      <vt:lpstr>Driving Profitability: Key Insights from Portfolio Performance Analysis</vt:lpstr>
      <vt:lpstr>Driving Profitability: Key Insights from Portfolio Performance Analysis</vt:lpstr>
      <vt:lpstr>Projected Net Credit Margin Analysis: Optimizing Profitability with 8% Cost of Funds</vt:lpstr>
      <vt:lpstr>Strategic Loan Portfolio Optimization : Enhancing Financial Performance</vt:lpstr>
      <vt:lpstr>Critical Information Needs for Informed Decision-Making</vt:lpstr>
      <vt:lpstr>Market Condition Sensitivity Analysis: Adapting the Portfolio to Dynamic Environments</vt:lpstr>
      <vt:lpstr>Market Condition Sensitivity Analysis: Adapting the Portfolio to Dynamic Environments</vt:lpstr>
      <vt:lpstr>Risk Assessment: Identifying Key Factors Impacting Forecasted Performance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Strategic Acquisition Analysis</dc:title>
  <dc:creator>Pratheep Kumar Venkatrangam</dc:creator>
  <cp:lastModifiedBy>Pratheep Kumar</cp:lastModifiedBy>
  <cp:revision>26</cp:revision>
  <dcterms:created xsi:type="dcterms:W3CDTF">2024-01-16T23:54:20Z</dcterms:created>
  <dcterms:modified xsi:type="dcterms:W3CDTF">2024-04-16T14:42:01Z</dcterms:modified>
</cp:coreProperties>
</file>